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0"/>
  </p:notesMasterIdLst>
  <p:sldIdLst>
    <p:sldId id="291" r:id="rId2"/>
    <p:sldId id="397" r:id="rId3"/>
    <p:sldId id="401" r:id="rId4"/>
    <p:sldId id="402" r:id="rId5"/>
    <p:sldId id="403" r:id="rId6"/>
    <p:sldId id="404" r:id="rId7"/>
    <p:sldId id="405" r:id="rId8"/>
    <p:sldId id="406" r:id="rId9"/>
    <p:sldId id="407" r:id="rId10"/>
    <p:sldId id="398" r:id="rId11"/>
    <p:sldId id="399" r:id="rId12"/>
    <p:sldId id="408" r:id="rId13"/>
    <p:sldId id="414" r:id="rId14"/>
    <p:sldId id="458" r:id="rId15"/>
    <p:sldId id="415" r:id="rId16"/>
    <p:sldId id="442" r:id="rId17"/>
    <p:sldId id="459" r:id="rId18"/>
    <p:sldId id="454" r:id="rId19"/>
    <p:sldId id="457" r:id="rId20"/>
    <p:sldId id="416" r:id="rId21"/>
    <p:sldId id="411" r:id="rId22"/>
    <p:sldId id="413" r:id="rId23"/>
    <p:sldId id="409" r:id="rId24"/>
    <p:sldId id="418" r:id="rId25"/>
    <p:sldId id="417" r:id="rId26"/>
    <p:sldId id="419" r:id="rId27"/>
    <p:sldId id="420" r:id="rId28"/>
    <p:sldId id="421" r:id="rId29"/>
    <p:sldId id="423" r:id="rId30"/>
    <p:sldId id="440" r:id="rId31"/>
    <p:sldId id="422" r:id="rId32"/>
    <p:sldId id="424" r:id="rId33"/>
    <p:sldId id="425" r:id="rId34"/>
    <p:sldId id="441" r:id="rId35"/>
    <p:sldId id="410" r:id="rId36"/>
    <p:sldId id="429" r:id="rId37"/>
    <p:sldId id="433" r:id="rId38"/>
    <p:sldId id="434" r:id="rId39"/>
    <p:sldId id="435" r:id="rId40"/>
    <p:sldId id="437" r:id="rId41"/>
    <p:sldId id="438" r:id="rId42"/>
    <p:sldId id="426" r:id="rId43"/>
    <p:sldId id="427" r:id="rId44"/>
    <p:sldId id="428" r:id="rId45"/>
    <p:sldId id="439" r:id="rId46"/>
    <p:sldId id="430" r:id="rId47"/>
    <p:sldId id="431" r:id="rId48"/>
    <p:sldId id="432"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8000"/>
    <a:srgbClr val="990000"/>
    <a:srgbClr val="CC0000"/>
    <a:srgbClr val="9933FF"/>
    <a:srgbClr val="FF9933"/>
    <a:srgbClr val="CCFF66"/>
    <a:srgbClr val="FFFFCC"/>
    <a:srgbClr val="9900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79" autoAdjust="0"/>
  </p:normalViewPr>
  <p:slideViewPr>
    <p:cSldViewPr snapToGrid="0">
      <p:cViewPr>
        <p:scale>
          <a:sx n="100" d="100"/>
          <a:sy n="100" d="100"/>
        </p:scale>
        <p:origin x="-5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8910AD2-A32F-42D0-ACDD-6186FB6DDE81}" type="slidenum">
              <a:rPr lang="en-US"/>
              <a:pPr>
                <a:defRPr/>
              </a:pPr>
              <a:t>‹#›</a:t>
            </a:fld>
            <a:endParaRPr lang="en-US"/>
          </a:p>
        </p:txBody>
      </p:sp>
    </p:spTree>
    <p:extLst>
      <p:ext uri="{BB962C8B-B14F-4D97-AF65-F5344CB8AC3E}">
        <p14:creationId xmlns:p14="http://schemas.microsoft.com/office/powerpoint/2010/main" val="11042079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 present and assign the roles, give program and research team instructions to everyone and then have volunteers exit for a few minutes to review their confidential goals – during this time I will also tell the larger group about some of the confidential instructions given</a:t>
            </a:r>
          </a:p>
          <a:p>
            <a:r>
              <a:rPr lang="en-US" sz="1200" dirty="0" smtClean="0"/>
              <a:t>Then the teams will be brought back and the first meeting will begin</a:t>
            </a:r>
            <a:endParaRPr lang="en-US" dirty="0"/>
          </a:p>
        </p:txBody>
      </p:sp>
      <p:sp>
        <p:nvSpPr>
          <p:cNvPr id="4" name="Slide Number Placeholder 3"/>
          <p:cNvSpPr>
            <a:spLocks noGrp="1"/>
          </p:cNvSpPr>
          <p:nvPr>
            <p:ph type="sldNum" sz="quarter" idx="10"/>
          </p:nvPr>
        </p:nvSpPr>
        <p:spPr/>
        <p:txBody>
          <a:bodyPr/>
          <a:lstStyle/>
          <a:p>
            <a:pPr>
              <a:defRPr/>
            </a:pPr>
            <a:fld id="{28910AD2-A32F-42D0-ACDD-6186FB6DDE81}" type="slidenum">
              <a:rPr lang="en-US" smtClean="0"/>
              <a:pPr>
                <a:defRPr/>
              </a:pPr>
              <a:t>16</a:t>
            </a:fld>
            <a:endParaRPr lang="en-US"/>
          </a:p>
        </p:txBody>
      </p:sp>
    </p:spTree>
    <p:extLst>
      <p:ext uri="{BB962C8B-B14F-4D97-AF65-F5344CB8AC3E}">
        <p14:creationId xmlns:p14="http://schemas.microsoft.com/office/powerpoint/2010/main" val="360307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910AD2-A32F-42D0-ACDD-6186FB6DDE81}" type="slidenum">
              <a:rPr lang="en-US" smtClean="0"/>
              <a:pPr>
                <a:defRPr/>
              </a:pPr>
              <a:t>48</a:t>
            </a:fld>
            <a:endParaRPr lang="en-US"/>
          </a:p>
        </p:txBody>
      </p:sp>
    </p:spTree>
    <p:extLst>
      <p:ext uri="{BB962C8B-B14F-4D97-AF65-F5344CB8AC3E}">
        <p14:creationId xmlns:p14="http://schemas.microsoft.com/office/powerpoint/2010/main" val="349397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5588" cy="981075"/>
          </a:xfrm>
          <a:prstGeom prst="rect">
            <a:avLst/>
          </a:prstGeom>
          <a:noFill/>
          <a:ln w="9525">
            <a:noFill/>
            <a:miter lim="800000"/>
            <a:headEnd/>
            <a:tailEnd/>
          </a:ln>
        </p:spPr>
      </p:pic>
      <p:sp>
        <p:nvSpPr>
          <p:cNvPr id="5" name="Rectangle 8"/>
          <p:cNvSpPr>
            <a:spLocks noChangeArrowheads="1"/>
          </p:cNvSpPr>
          <p:nvPr/>
        </p:nvSpPr>
        <p:spPr bwMode="auto">
          <a:xfrm>
            <a:off x="2949575" y="3709988"/>
            <a:ext cx="5508625" cy="69850"/>
          </a:xfrm>
          <a:prstGeom prst="rect">
            <a:avLst/>
          </a:prstGeom>
          <a:solidFill>
            <a:srgbClr val="990000"/>
          </a:solidFill>
          <a:ln w="9525" algn="ctr">
            <a:noFill/>
            <a:miter lim="800000"/>
            <a:headEnd/>
            <a:tailEnd/>
          </a:ln>
          <a:effectLst/>
        </p:spPr>
        <p:txBody>
          <a:bodyPr anchor="ctr">
            <a:spAutoFit/>
          </a:bodyPr>
          <a:lstStyle/>
          <a:p>
            <a:pPr>
              <a:defRPr/>
            </a:pPr>
            <a:endParaRPr lang="en-US">
              <a:latin typeface="Times" charset="0"/>
            </a:endParaRPr>
          </a:p>
        </p:txBody>
      </p:sp>
      <p:sp>
        <p:nvSpPr>
          <p:cNvPr id="7170" name="Rectangle 2"/>
          <p:cNvSpPr>
            <a:spLocks noGrp="1" noChangeArrowheads="1"/>
          </p:cNvSpPr>
          <p:nvPr>
            <p:ph type="ctrTitle"/>
          </p:nvPr>
        </p:nvSpPr>
        <p:spPr>
          <a:xfrm>
            <a:off x="685800" y="1535113"/>
            <a:ext cx="7772400" cy="2065337"/>
          </a:xfrm>
        </p:spPr>
        <p:txBody>
          <a:bodyPr/>
          <a:lstStyle>
            <a:lvl1pPr algn="r">
              <a:defRPr>
                <a:solidFill>
                  <a:srgbClr val="808080"/>
                </a:solidFill>
              </a:defRPr>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84300" y="3886200"/>
            <a:ext cx="7073900" cy="1752600"/>
          </a:xfrm>
        </p:spPr>
        <p:txBody>
          <a:bodyPr/>
          <a:lstStyle>
            <a:lvl1pPr marL="0" indent="0" algn="r">
              <a:buFontTx/>
              <a:buNone/>
              <a:defRPr>
                <a:solidFill>
                  <a:srgbClr val="808080"/>
                </a:solidFill>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9B7AB70C-CD87-40A3-8B55-AB6B0EBDF379}" type="slidenum">
              <a:rPr lang="en-US"/>
              <a:pPr>
                <a:defRPr/>
              </a:pPr>
              <a:t>‹#›</a:t>
            </a:fld>
            <a:endParaRPr lang="en-US" sz="1400">
              <a:solidFill>
                <a:schemeClr val="tx1"/>
              </a:solidFill>
              <a:latin typeface="Times" charset="0"/>
            </a:endParaRPr>
          </a:p>
        </p:txBody>
      </p:sp>
      <p:pic>
        <p:nvPicPr>
          <p:cNvPr id="9" name="Picture 13"/>
          <p:cNvPicPr>
            <a:picLocks noChangeAspect="1" noChangeArrowheads="1"/>
          </p:cNvPicPr>
          <p:nvPr userDrawn="1"/>
        </p:nvPicPr>
        <p:blipFill>
          <a:blip r:embed="rId3" cstate="print"/>
          <a:srcRect/>
          <a:stretch>
            <a:fillRect/>
          </a:stretch>
        </p:blipFill>
        <p:spPr bwMode="auto">
          <a:xfrm>
            <a:off x="8477250" y="6191250"/>
            <a:ext cx="628650" cy="628650"/>
          </a:xfrm>
          <a:prstGeom prst="rect">
            <a:avLst/>
          </a:prstGeom>
          <a:noFill/>
          <a:ln w="9525" algn="ctr">
            <a:noFill/>
            <a:miter lim="800000"/>
            <a:headEnd/>
            <a:tailEnd/>
          </a:ln>
        </p:spPr>
      </p:pic>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2"/>
          <p:cNvSpPr>
            <a:spLocks noChangeArrowheads="1"/>
          </p:cNvSpPr>
          <p:nvPr/>
        </p:nvSpPr>
        <p:spPr bwMode="auto">
          <a:xfrm>
            <a:off x="1588" y="793750"/>
            <a:ext cx="5508625" cy="69850"/>
          </a:xfrm>
          <a:prstGeom prst="rect">
            <a:avLst/>
          </a:prstGeom>
          <a:solidFill>
            <a:srgbClr val="990000"/>
          </a:solidFill>
          <a:ln w="9525" algn="ctr">
            <a:solidFill>
              <a:schemeClr val="tx1"/>
            </a:solidFill>
            <a:miter lim="800000"/>
            <a:headEnd/>
            <a:tailEnd/>
          </a:ln>
          <a:effectLst/>
        </p:spPr>
        <p:txBody>
          <a:bodyPr anchor="ctr">
            <a:spAutoFit/>
          </a:bodyPr>
          <a:lstStyle/>
          <a:p>
            <a:pPr>
              <a:defRPr/>
            </a:pPr>
            <a:endParaRPr lang="en-US">
              <a:latin typeface="Times"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ACD8BF2-C6BF-4009-9345-4ED6340FFDF5}" type="slidenum">
              <a:rPr lang="en-US"/>
              <a:pPr>
                <a:defRPr/>
              </a:pPr>
              <a:t>‹#›</a:t>
            </a:fld>
            <a:endParaRPr lang="en-US" sz="1400">
              <a:solidFill>
                <a:schemeClr val="tx1"/>
              </a:solidFill>
              <a:latin typeface="Times" charset="0"/>
            </a:endParaRPr>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83CFDC-4804-4035-96CF-1189D05E1555}" type="slidenum">
              <a:rPr lang="en-US" smtClean="0"/>
              <a:pPr>
                <a:defRPr/>
              </a:pPr>
              <a:t>‹#›</a:t>
            </a:fld>
            <a:endParaRPr lang="en-US" sz="1400">
              <a:latin typeface="Times" charset="0"/>
            </a:endParaRPr>
          </a:p>
        </p:txBody>
      </p:sp>
    </p:spTree>
    <p:extLst>
      <p:ext uri="{BB962C8B-B14F-4D97-AF65-F5344CB8AC3E}">
        <p14:creationId xmlns:p14="http://schemas.microsoft.com/office/powerpoint/2010/main" val="358219682"/>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Page">
    <p:spTree>
      <p:nvGrpSpPr>
        <p:cNvPr id="1" name=""/>
        <p:cNvGrpSpPr/>
        <p:nvPr/>
      </p:nvGrpSpPr>
      <p:grpSpPr>
        <a:xfrm>
          <a:off x="0" y="0"/>
          <a:ext cx="0" cy="0"/>
          <a:chOff x="0" y="0"/>
          <a:chExt cx="0" cy="0"/>
        </a:xfrm>
      </p:grpSpPr>
      <p:sp>
        <p:nvSpPr>
          <p:cNvPr id="2" name="Title 1"/>
          <p:cNvSpPr>
            <a:spLocks noGrp="1"/>
          </p:cNvSpPr>
          <p:nvPr>
            <p:ph type="title"/>
          </p:nvPr>
        </p:nvSpPr>
        <p:spPr>
          <a:xfrm>
            <a:off x="827087" y="842963"/>
            <a:ext cx="7478713" cy="3500437"/>
          </a:xfrm>
        </p:spPr>
        <p:txBody>
          <a:bodyPr/>
          <a:lstStyle>
            <a:lvl1pPr algn="ctr">
              <a:defRPr sz="5400"/>
            </a:lvl1pPr>
          </a:lstStyle>
          <a:p>
            <a:endParaRPr lang="en-US" dirty="0"/>
          </a:p>
        </p:txBody>
      </p:sp>
    </p:spTree>
    <p:extLst>
      <p:ext uri="{BB962C8B-B14F-4D97-AF65-F5344CB8AC3E}">
        <p14:creationId xmlns:p14="http://schemas.microsoft.com/office/powerpoint/2010/main" val="3431573467"/>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013182"/>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1" name="Rectangle 2"/>
          <p:cNvSpPr>
            <a:spLocks noGrp="1" noChangeArrowheads="1"/>
          </p:cNvSpPr>
          <p:nvPr>
            <p:ph type="title"/>
          </p:nvPr>
        </p:nvSpPr>
        <p:spPr bwMode="auto">
          <a:xfrm>
            <a:off x="152400" y="80963"/>
            <a:ext cx="8850313"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Rectangle 3"/>
          <p:cNvSpPr>
            <a:spLocks noGrp="1" noChangeArrowheads="1"/>
          </p:cNvSpPr>
          <p:nvPr>
            <p:ph type="body" idx="1"/>
          </p:nvPr>
        </p:nvSpPr>
        <p:spPr bwMode="auto">
          <a:xfrm>
            <a:off x="152400" y="1003300"/>
            <a:ext cx="8839200" cy="524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3"/>
          <p:cNvSpPr>
            <a:spLocks noGrp="1"/>
          </p:cNvSpPr>
          <p:nvPr>
            <p:ph type="dt" sz="half" idx="2"/>
          </p:nvPr>
        </p:nvSpPr>
        <p:spPr bwMode="auto">
          <a:xfrm>
            <a:off x="6151563" y="626745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5" name="Footer Placeholder 4"/>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p>
        </p:txBody>
      </p:sp>
      <p:sp>
        <p:nvSpPr>
          <p:cNvPr id="16" name="Slide Number Placeholder 5"/>
          <p:cNvSpPr>
            <a:spLocks noGrp="1"/>
          </p:cNvSpPr>
          <p:nvPr>
            <p:ph type="sldNum" sz="quarter" idx="4"/>
          </p:nvPr>
        </p:nvSpPr>
        <p:spPr bwMode="auto">
          <a:xfrm>
            <a:off x="857250" y="626745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a:defRPr/>
            </a:pPr>
            <a:fld id="{6B83CFDC-4804-4035-96CF-1189D05E1555}" type="slidenum">
              <a:rPr lang="en-US"/>
              <a:pPr>
                <a:defRPr/>
              </a:pPr>
              <a:t>‹#›</a:t>
            </a:fld>
            <a:endParaRPr lang="en-US" sz="1400">
              <a:latin typeface="Times"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9" r:id="rId3"/>
    <p:sldLayoutId id="2147483690" r:id="rId4"/>
    <p:sldLayoutId id="2147483688" r:id="rId5"/>
  </p:sldLayoutIdLst>
  <p:transition spd="slow">
    <p:wipe dir="r"/>
  </p:transition>
  <p:timing>
    <p:tnLst>
      <p:par>
        <p:cTn id="1" dur="indefinite" restart="never" nodeType="tmRoot"/>
      </p:par>
    </p:tnLst>
  </p:timing>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Arial" charset="0"/>
        </a:defRPr>
      </a:lvl2pPr>
      <a:lvl3pPr algn="l" rtl="0" eaLnBrk="1" fontAlgn="base" hangingPunct="1">
        <a:spcBef>
          <a:spcPct val="0"/>
        </a:spcBef>
        <a:spcAft>
          <a:spcPct val="0"/>
        </a:spcAft>
        <a:defRPr sz="3200" b="1">
          <a:solidFill>
            <a:srgbClr val="990000"/>
          </a:solidFill>
          <a:latin typeface="Arial" charset="0"/>
        </a:defRPr>
      </a:lvl3pPr>
      <a:lvl4pPr algn="l" rtl="0" eaLnBrk="1" fontAlgn="base" hangingPunct="1">
        <a:spcBef>
          <a:spcPct val="0"/>
        </a:spcBef>
        <a:spcAft>
          <a:spcPct val="0"/>
        </a:spcAft>
        <a:defRPr sz="3200" b="1">
          <a:solidFill>
            <a:srgbClr val="990000"/>
          </a:solidFill>
          <a:latin typeface="Arial" charset="0"/>
        </a:defRPr>
      </a:lvl4pPr>
      <a:lvl5pPr algn="l" rtl="0" eaLnBrk="1" fontAlgn="base" hangingPunct="1">
        <a:spcBef>
          <a:spcPct val="0"/>
        </a:spcBef>
        <a:spcAft>
          <a:spcPct val="0"/>
        </a:spcAft>
        <a:defRPr sz="3200" b="1">
          <a:solidFill>
            <a:srgbClr val="990000"/>
          </a:solidFill>
          <a:latin typeface="Arial" charset="0"/>
        </a:defRPr>
      </a:lvl5pPr>
      <a:lvl6pPr marL="457200" algn="l" rtl="0" eaLnBrk="1" fontAlgn="base" hangingPunct="1">
        <a:spcBef>
          <a:spcPct val="0"/>
        </a:spcBef>
        <a:spcAft>
          <a:spcPct val="0"/>
        </a:spcAft>
        <a:defRPr sz="3200" b="1">
          <a:solidFill>
            <a:srgbClr val="990000"/>
          </a:solidFill>
          <a:latin typeface="Arial" charset="0"/>
        </a:defRPr>
      </a:lvl6pPr>
      <a:lvl7pPr marL="914400" algn="l" rtl="0" eaLnBrk="1" fontAlgn="base" hangingPunct="1">
        <a:spcBef>
          <a:spcPct val="0"/>
        </a:spcBef>
        <a:spcAft>
          <a:spcPct val="0"/>
        </a:spcAft>
        <a:defRPr sz="3200" b="1">
          <a:solidFill>
            <a:srgbClr val="990000"/>
          </a:solidFill>
          <a:latin typeface="Arial" charset="0"/>
        </a:defRPr>
      </a:lvl7pPr>
      <a:lvl8pPr marL="1371600" algn="l" rtl="0" eaLnBrk="1" fontAlgn="base" hangingPunct="1">
        <a:spcBef>
          <a:spcPct val="0"/>
        </a:spcBef>
        <a:spcAft>
          <a:spcPct val="0"/>
        </a:spcAft>
        <a:defRPr sz="3200" b="1">
          <a:solidFill>
            <a:srgbClr val="990000"/>
          </a:solidFill>
          <a:latin typeface="Arial" charset="0"/>
        </a:defRPr>
      </a:lvl8pPr>
      <a:lvl9pPr marL="1828800" algn="l" rtl="0" eaLnBrk="1" fontAlgn="base" hangingPunct="1">
        <a:spcBef>
          <a:spcPct val="0"/>
        </a:spcBef>
        <a:spcAft>
          <a:spcPct val="0"/>
        </a:spcAft>
        <a:defRPr sz="3200" b="1">
          <a:solidFill>
            <a:srgbClr val="990000"/>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cst.yale.edu/" TargetMode="External"/><Relationship Id="rId2" Type="http://schemas.openxmlformats.org/officeDocument/2006/relationships/hyperlink" Target="http://www.socialresearchmethods.net/kb/"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cst.yale.edu/teachable-tidbit-general-categor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st.yale.edu/sites/default/files/active%20learning%20bibliography.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hyperphysics.phy-astr.gsu.edu/hbase/math/dice.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ocialresearchmethods.net/simul/simul.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nas.org/content/111/24/8788.ful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ocialresearchmethods.net/Presentations/NITOP2015.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acebook.com/full_data_use_polic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90538" y="990600"/>
            <a:ext cx="8120062" cy="2514600"/>
          </a:xfrm>
        </p:spPr>
        <p:txBody>
          <a:bodyPr/>
          <a:lstStyle/>
          <a:p>
            <a:pPr algn="r"/>
            <a:r>
              <a:rPr lang="en-US" dirty="0">
                <a:latin typeface="Arial" charset="0"/>
              </a:rPr>
              <a:t>Activities </a:t>
            </a:r>
            <a:r>
              <a:rPr lang="en-US" dirty="0" smtClean="0">
                <a:latin typeface="Arial" charset="0"/>
              </a:rPr>
              <a:t>that</a:t>
            </a:r>
            <a:br>
              <a:rPr lang="en-US" dirty="0" smtClean="0">
                <a:latin typeface="Arial" charset="0"/>
              </a:rPr>
            </a:br>
            <a:r>
              <a:rPr lang="en-US" dirty="0" smtClean="0">
                <a:latin typeface="Arial" charset="0"/>
              </a:rPr>
              <a:t>Engage </a:t>
            </a:r>
            <a:r>
              <a:rPr lang="en-US" dirty="0">
                <a:latin typeface="Arial" charset="0"/>
              </a:rPr>
              <a:t>Students </a:t>
            </a:r>
            <a:r>
              <a:rPr lang="en-US" dirty="0" smtClean="0">
                <a:latin typeface="Arial" charset="0"/>
              </a:rPr>
              <a:t>in</a:t>
            </a:r>
            <a:br>
              <a:rPr lang="en-US" dirty="0" smtClean="0">
                <a:latin typeface="Arial" charset="0"/>
              </a:rPr>
            </a:br>
            <a:r>
              <a:rPr lang="en-US" dirty="0" smtClean="0">
                <a:latin typeface="Arial" charset="0"/>
              </a:rPr>
              <a:t>Research </a:t>
            </a:r>
            <a:r>
              <a:rPr lang="en-US" dirty="0">
                <a:latin typeface="Arial" charset="0"/>
              </a:rPr>
              <a:t>Methods</a:t>
            </a:r>
            <a:endParaRPr lang="en-US" dirty="0" smtClean="0">
              <a:latin typeface="Arial" charset="0"/>
            </a:endParaRPr>
          </a:p>
        </p:txBody>
      </p:sp>
      <p:sp>
        <p:nvSpPr>
          <p:cNvPr id="83971" name="Rectangle 3"/>
          <p:cNvSpPr>
            <a:spLocks noGrp="1" noChangeArrowheads="1"/>
          </p:cNvSpPr>
          <p:nvPr>
            <p:ph type="body" idx="4294967295"/>
          </p:nvPr>
        </p:nvSpPr>
        <p:spPr>
          <a:xfrm>
            <a:off x="862013" y="3886200"/>
            <a:ext cx="7772400" cy="2362200"/>
          </a:xfrm>
        </p:spPr>
        <p:txBody>
          <a:bodyPr/>
          <a:lstStyle/>
          <a:p>
            <a:pPr algn="r">
              <a:buFontTx/>
              <a:buNone/>
            </a:pPr>
            <a:r>
              <a:rPr lang="en-US" sz="2000" dirty="0" smtClean="0">
                <a:latin typeface="Arial" charset="0"/>
              </a:rPr>
              <a:t>William Trochim</a:t>
            </a:r>
          </a:p>
          <a:p>
            <a:pPr algn="r">
              <a:buFontTx/>
              <a:buNone/>
            </a:pPr>
            <a:endParaRPr lang="en-US" sz="2000" dirty="0" smtClean="0">
              <a:latin typeface="Arial" charset="0"/>
            </a:endParaRPr>
          </a:p>
          <a:p>
            <a:pPr algn="r">
              <a:buFontTx/>
              <a:buNone/>
            </a:pPr>
            <a:r>
              <a:rPr lang="en-US" sz="1400" dirty="0" smtClean="0">
                <a:latin typeface="Arial" charset="0"/>
              </a:rPr>
              <a:t>Workshop presentation:</a:t>
            </a:r>
          </a:p>
          <a:p>
            <a:pPr algn="r">
              <a:buFontTx/>
              <a:buNone/>
            </a:pPr>
            <a:r>
              <a:rPr lang="en-US" sz="1600" dirty="0" smtClean="0">
                <a:latin typeface="Arial" charset="0"/>
              </a:rPr>
              <a:t>Thirty-Sixth Annual National Institute</a:t>
            </a:r>
          </a:p>
          <a:p>
            <a:pPr algn="r">
              <a:buFontTx/>
              <a:buNone/>
            </a:pPr>
            <a:r>
              <a:rPr lang="en-US" sz="1600" dirty="0" smtClean="0">
                <a:latin typeface="Arial" charset="0"/>
              </a:rPr>
              <a:t>On the Teaching of Psychology</a:t>
            </a:r>
          </a:p>
          <a:p>
            <a:pPr algn="r">
              <a:buNone/>
            </a:pPr>
            <a:r>
              <a:rPr lang="en-US" sz="1600" dirty="0" smtClean="0">
                <a:latin typeface="Arial" charset="0"/>
              </a:rPr>
              <a:t>The </a:t>
            </a:r>
            <a:r>
              <a:rPr lang="en-US" sz="1600" dirty="0" err="1" smtClean="0">
                <a:latin typeface="Arial" charset="0"/>
              </a:rPr>
              <a:t>TradeWinds</a:t>
            </a:r>
            <a:r>
              <a:rPr lang="en-US" sz="1600" dirty="0" smtClean="0">
                <a:latin typeface="Arial" charset="0"/>
              </a:rPr>
              <a:t> Island Grand</a:t>
            </a:r>
          </a:p>
          <a:p>
            <a:pPr algn="r">
              <a:buNone/>
            </a:pPr>
            <a:r>
              <a:rPr lang="en-US" sz="1600" dirty="0" smtClean="0">
                <a:latin typeface="Arial" charset="0"/>
              </a:rPr>
              <a:t>St</a:t>
            </a:r>
            <a:r>
              <a:rPr lang="en-US" sz="1600" dirty="0">
                <a:latin typeface="Arial" charset="0"/>
              </a:rPr>
              <a:t>. Petersburg Beach, Florida</a:t>
            </a:r>
            <a:endParaRPr lang="en-US" sz="2000" dirty="0">
              <a:latin typeface="Arial" charset="0"/>
            </a:endParaRPr>
          </a:p>
          <a:p>
            <a:pPr algn="r">
              <a:buFontTx/>
              <a:buNone/>
            </a:pPr>
            <a:r>
              <a:rPr lang="en-US" sz="1600" dirty="0" smtClean="0">
                <a:latin typeface="Arial" charset="0"/>
              </a:rPr>
              <a:t>January 3, 2015</a:t>
            </a:r>
          </a:p>
        </p:txBody>
      </p:sp>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31908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143000" y="2514600"/>
            <a:ext cx="2155963" cy="1447800"/>
            <a:chOff x="1273037" y="2590800"/>
            <a:chExt cx="2155963" cy="1447800"/>
          </a:xfrm>
        </p:grpSpPr>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037" y="2590800"/>
              <a:ext cx="215596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2600" y="3614058"/>
              <a:ext cx="661591" cy="307777"/>
            </a:xfrm>
            <a:prstGeom prst="rect">
              <a:avLst/>
            </a:prstGeom>
            <a:noFill/>
          </p:spPr>
          <p:txBody>
            <a:bodyPr wrap="none" rtlCol="0">
              <a:spAutoFit/>
            </a:bodyPr>
            <a:lstStyle/>
            <a:p>
              <a:r>
                <a:rPr lang="en-US" sz="1400" dirty="0" smtClean="0">
                  <a:solidFill>
                    <a:srgbClr val="9933FF"/>
                  </a:solidFill>
                  <a:latin typeface="Gill Sans Ultra Bold" panose="020B0A02020104020203" pitchFamily="34" charset="0"/>
                  <a:cs typeface="Arial" pitchFamily="34" charset="0"/>
                </a:rPr>
                <a:t>Play</a:t>
              </a:r>
            </a:p>
          </p:txBody>
        </p:sp>
        <p:sp>
          <p:nvSpPr>
            <p:cNvPr id="11" name="TextBox 10"/>
            <p:cNvSpPr txBox="1"/>
            <p:nvPr/>
          </p:nvSpPr>
          <p:spPr>
            <a:xfrm>
              <a:off x="2525215" y="2664023"/>
              <a:ext cx="675185" cy="307777"/>
            </a:xfrm>
            <a:prstGeom prst="rect">
              <a:avLst/>
            </a:prstGeom>
            <a:noFill/>
          </p:spPr>
          <p:txBody>
            <a:bodyPr wrap="none" rtlCol="0">
              <a:spAutoFit/>
            </a:bodyPr>
            <a:lstStyle/>
            <a:p>
              <a:r>
                <a:rPr lang="en-US" sz="1400" dirty="0" smtClean="0">
                  <a:solidFill>
                    <a:srgbClr val="9933FF"/>
                  </a:solidFill>
                  <a:latin typeface="Gill Sans Ultra Bold" panose="020B0A02020104020203" pitchFamily="34" charset="0"/>
                  <a:cs typeface="Arial" pitchFamily="34" charset="0"/>
                </a:rPr>
                <a:t>Role</a:t>
              </a:r>
            </a:p>
          </p:txBody>
        </p:sp>
      </p:grpSp>
      <p:grpSp>
        <p:nvGrpSpPr>
          <p:cNvPr id="6" name="Group 5"/>
          <p:cNvGrpSpPr/>
          <p:nvPr/>
        </p:nvGrpSpPr>
        <p:grpSpPr>
          <a:xfrm>
            <a:off x="382731" y="3962400"/>
            <a:ext cx="1381125" cy="1600200"/>
            <a:chOff x="382731" y="3962400"/>
            <a:chExt cx="1381125" cy="1600200"/>
          </a:xfrm>
        </p:grpSpPr>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31" y="3962400"/>
              <a:ext cx="138112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287" y="5224046"/>
              <a:ext cx="1356012" cy="338554"/>
            </a:xfrm>
            <a:prstGeom prst="rect">
              <a:avLst/>
            </a:prstGeom>
            <a:noFill/>
          </p:spPr>
          <p:txBody>
            <a:bodyPr wrap="none" rtlCol="0">
              <a:spAutoFit/>
            </a:bodyPr>
            <a:lstStyle/>
            <a:p>
              <a:r>
                <a:rPr lang="en-US" sz="1600" b="1" dirty="0">
                  <a:solidFill>
                    <a:srgbClr val="CC0000"/>
                  </a:solidFill>
                  <a:latin typeface="Tekton Pro Ext" pitchFamily="34" charset="0"/>
                  <a:cs typeface="Arial" pitchFamily="34" charset="0"/>
                </a:rPr>
                <a:t>Simulation</a:t>
              </a:r>
            </a:p>
          </p:txBody>
        </p:sp>
      </p:grpSp>
      <p:grpSp>
        <p:nvGrpSpPr>
          <p:cNvPr id="7" name="Group 6"/>
          <p:cNvGrpSpPr/>
          <p:nvPr/>
        </p:nvGrpSpPr>
        <p:grpSpPr>
          <a:xfrm>
            <a:off x="1295400" y="5572523"/>
            <a:ext cx="2319337" cy="1209277"/>
            <a:chOff x="1295400" y="5572523"/>
            <a:chExt cx="2319337" cy="1209277"/>
          </a:xfrm>
        </p:grpSpPr>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572523"/>
              <a:ext cx="2319337" cy="90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72317" y="6197025"/>
              <a:ext cx="1365502" cy="584775"/>
            </a:xfrm>
            <a:prstGeom prst="rect">
              <a:avLst/>
            </a:prstGeom>
            <a:noFill/>
          </p:spPr>
          <p:txBody>
            <a:bodyPr wrap="none" rtlCol="0">
              <a:spAutoFit/>
            </a:bodyPr>
            <a:lstStyle/>
            <a:p>
              <a:r>
                <a:rPr lang="en-US" sz="3200" dirty="0" smtClean="0">
                  <a:latin typeface="Brush Script MT" panose="03060802040406070304" pitchFamily="66" charset="0"/>
                  <a:cs typeface="Arial" pitchFamily="34" charset="0"/>
                </a:rPr>
                <a:t>Thinking</a:t>
              </a:r>
            </a:p>
          </p:txBody>
        </p:sp>
      </p:gr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Engagement Activities</a:t>
            </a:r>
            <a:endParaRPr lang="en-US" dirty="0"/>
          </a:p>
        </p:txBody>
      </p:sp>
      <p:sp>
        <p:nvSpPr>
          <p:cNvPr id="3" name="Content Placeholder 2"/>
          <p:cNvSpPr>
            <a:spLocks noGrp="1"/>
          </p:cNvSpPr>
          <p:nvPr>
            <p:ph idx="1"/>
          </p:nvPr>
        </p:nvSpPr>
        <p:spPr/>
        <p:txBody>
          <a:bodyPr/>
          <a:lstStyle/>
          <a:p>
            <a:r>
              <a:rPr lang="en-US" dirty="0" smtClean="0"/>
              <a:t>Wrap-Up and Resources</a:t>
            </a:r>
          </a:p>
          <a:p>
            <a:pPr lvl="1"/>
            <a:r>
              <a:rPr lang="en-US" dirty="0"/>
              <a:t>The Research Methods Knowledge Base</a:t>
            </a:r>
          </a:p>
          <a:p>
            <a:pPr lvl="2"/>
            <a:r>
              <a:rPr lang="en-US" dirty="0">
                <a:hlinkClick r:id="rId2"/>
              </a:rPr>
              <a:t>http://www.socialresearchmethods.net/kb/</a:t>
            </a:r>
            <a:endParaRPr lang="en-US" dirty="0"/>
          </a:p>
          <a:p>
            <a:pPr lvl="1"/>
            <a:r>
              <a:rPr lang="en-US" dirty="0" smtClean="0"/>
              <a:t>The “Summer Institute” story</a:t>
            </a:r>
          </a:p>
          <a:p>
            <a:pPr lvl="2"/>
            <a:r>
              <a:rPr lang="en-US" dirty="0" smtClean="0"/>
              <a:t>The Summer Institute for the Teaching of Biology</a:t>
            </a:r>
          </a:p>
          <a:p>
            <a:pPr lvl="3"/>
            <a:r>
              <a:rPr lang="en-US" dirty="0" smtClean="0"/>
              <a:t>Jo </a:t>
            </a:r>
            <a:r>
              <a:rPr lang="en-US" dirty="0" err="1" smtClean="0"/>
              <a:t>Handelsman</a:t>
            </a:r>
            <a:r>
              <a:rPr lang="en-US" dirty="0" smtClean="0"/>
              <a:t> &amp; colleagues</a:t>
            </a:r>
          </a:p>
          <a:p>
            <a:pPr lvl="3"/>
            <a:r>
              <a:rPr lang="en-US" dirty="0" smtClean="0"/>
              <a:t>Began at University of Wisconsin</a:t>
            </a:r>
          </a:p>
          <a:p>
            <a:pPr lvl="3"/>
            <a:r>
              <a:rPr lang="en-US" dirty="0"/>
              <a:t>M</a:t>
            </a:r>
            <a:r>
              <a:rPr lang="en-US" dirty="0" smtClean="0"/>
              <a:t>oved to Yale (and multiple institute sites)</a:t>
            </a:r>
          </a:p>
          <a:p>
            <a:pPr lvl="3"/>
            <a:r>
              <a:rPr lang="en-US" dirty="0" smtClean="0"/>
              <a:t>Became the Yale Center for </a:t>
            </a:r>
            <a:r>
              <a:rPr lang="en-US" dirty="0"/>
              <a:t>Scientific Teaching (</a:t>
            </a:r>
            <a:r>
              <a:rPr lang="en-US" dirty="0">
                <a:hlinkClick r:id="rId3"/>
              </a:rPr>
              <a:t>http://cst.yale.edu</a:t>
            </a:r>
            <a:r>
              <a:rPr lang="en-US" dirty="0" smtClean="0">
                <a:hlinkClick r:id="rId3"/>
              </a:rPr>
              <a:t>/</a:t>
            </a:r>
            <a:r>
              <a:rPr lang="en-US" dirty="0" smtClean="0"/>
              <a:t>) </a:t>
            </a:r>
          </a:p>
          <a:p>
            <a:pPr lvl="3"/>
            <a:r>
              <a:rPr lang="en-US" dirty="0" smtClean="0"/>
              <a:t>The “teachable tidbits</a:t>
            </a:r>
            <a:r>
              <a:rPr lang="en-US" dirty="0"/>
              <a:t>” lingo (</a:t>
            </a:r>
            <a:r>
              <a:rPr lang="en-US" dirty="0">
                <a:hlinkClick r:id="rId4"/>
              </a:rPr>
              <a:t>http://</a:t>
            </a:r>
            <a:r>
              <a:rPr lang="en-US" dirty="0" smtClean="0">
                <a:hlinkClick r:id="rId4"/>
              </a:rPr>
              <a:t>cst.yale.edu/teachable-tidbit-general-categories</a:t>
            </a:r>
            <a:r>
              <a:rPr lang="en-US" dirty="0" smtClean="0"/>
              <a:t>). Website includes:</a:t>
            </a:r>
          </a:p>
          <a:p>
            <a:pPr lvl="4"/>
            <a:r>
              <a:rPr lang="en-US" dirty="0" smtClean="0"/>
              <a:t>Forms for standardizing</a:t>
            </a:r>
          </a:p>
          <a:p>
            <a:pPr lvl="4"/>
            <a:r>
              <a:rPr lang="en-US" dirty="0" smtClean="0"/>
              <a:t>Reviewed teachable tidbits</a:t>
            </a:r>
          </a:p>
          <a:p>
            <a:pPr lvl="4"/>
            <a:r>
              <a:rPr lang="en-US" dirty="0" smtClean="0"/>
              <a:t>Topical tidbits in a wide variety of areas of biology</a:t>
            </a:r>
          </a:p>
          <a:p>
            <a:pPr lvl="3"/>
            <a:endParaRPr lang="en-US" dirty="0" smtClean="0"/>
          </a:p>
          <a:p>
            <a:pPr lvl="3"/>
            <a:endParaRPr lang="en-US" dirty="0" smtClean="0"/>
          </a:p>
        </p:txBody>
      </p:sp>
      <p:pic>
        <p:nvPicPr>
          <p:cNvPr id="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6444245"/>
            <a:ext cx="1295400" cy="4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4618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ipe(left)">
                                      <p:cBhvr>
                                        <p:cTn id="55" dur="500"/>
                                        <p:tgtEl>
                                          <p:spTgt spid="3">
                                            <p:txEl>
                                              <p:pRg st="10" end="10"/>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ipe(left)">
                                      <p:cBhvr>
                                        <p:cTn id="58" dur="500"/>
                                        <p:tgtEl>
                                          <p:spTgt spid="3">
                                            <p:txEl>
                                              <p:pRg st="11" end="11"/>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wipe(left)">
                                      <p:cBhvr>
                                        <p:cTn id="6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Engagement Activities</a:t>
            </a:r>
          </a:p>
        </p:txBody>
      </p:sp>
      <p:sp>
        <p:nvSpPr>
          <p:cNvPr id="3" name="Content Placeholder 2"/>
          <p:cNvSpPr>
            <a:spLocks noGrp="1"/>
          </p:cNvSpPr>
          <p:nvPr>
            <p:ph idx="1"/>
          </p:nvPr>
        </p:nvSpPr>
        <p:spPr/>
        <p:txBody>
          <a:bodyPr/>
          <a:lstStyle/>
          <a:p>
            <a:pPr marL="342900" lvl="2" indent="-342900"/>
            <a:r>
              <a:rPr lang="en-US" dirty="0" smtClean="0"/>
              <a:t>Active Learning </a:t>
            </a:r>
          </a:p>
          <a:p>
            <a:pPr marL="800100" lvl="3" indent="-342900"/>
            <a:r>
              <a:rPr lang="en-US" dirty="0" err="1" smtClean="0"/>
              <a:t>Ciaccia</a:t>
            </a:r>
            <a:r>
              <a:rPr lang="en-US" dirty="0" smtClean="0"/>
              <a:t>, L., Tsang, T. and </a:t>
            </a:r>
            <a:r>
              <a:rPr lang="en-US" dirty="0" err="1" smtClean="0"/>
              <a:t>Handelsman</a:t>
            </a:r>
            <a:r>
              <a:rPr lang="en-US" dirty="0" smtClean="0"/>
              <a:t>, J. Summary </a:t>
            </a:r>
            <a:r>
              <a:rPr lang="en-US" dirty="0"/>
              <a:t>of Key Papers on Efficacy of Active </a:t>
            </a:r>
            <a:r>
              <a:rPr lang="en-US" dirty="0" smtClean="0"/>
              <a:t>Learning, accessed from </a:t>
            </a:r>
            <a:br>
              <a:rPr lang="en-US" dirty="0" smtClean="0"/>
            </a:br>
            <a:r>
              <a:rPr lang="en-US" dirty="0" smtClean="0">
                <a:hlinkClick r:id="rId2"/>
              </a:rPr>
              <a:t>http</a:t>
            </a:r>
            <a:r>
              <a:rPr lang="en-US" dirty="0">
                <a:hlinkClick r:id="rId2"/>
              </a:rPr>
              <a:t>://</a:t>
            </a:r>
            <a:r>
              <a:rPr lang="en-US" dirty="0" smtClean="0">
                <a:hlinkClick r:id="rId2"/>
              </a:rPr>
              <a:t>cst.yale.edu/sites/default/files/active%20learning%20bibliography.pdf</a:t>
            </a:r>
            <a:r>
              <a:rPr lang="en-US" dirty="0" smtClean="0"/>
              <a:t>)</a:t>
            </a:r>
          </a:p>
          <a:p>
            <a:pPr marL="1257300" lvl="4" indent="-342900"/>
            <a:r>
              <a:rPr lang="en-US" dirty="0" smtClean="0"/>
              <a:t>Comprehensive </a:t>
            </a:r>
            <a:r>
              <a:rPr lang="en-US" dirty="0"/>
              <a:t>annotated bibliography </a:t>
            </a:r>
            <a:r>
              <a:rPr lang="en-US" dirty="0" smtClean="0"/>
              <a:t>that includes</a:t>
            </a:r>
          </a:p>
          <a:p>
            <a:pPr marL="1714500" lvl="5" indent="-342900"/>
            <a:r>
              <a:rPr lang="en-US" dirty="0" smtClean="0"/>
              <a:t>Meta-analyses</a:t>
            </a:r>
          </a:p>
          <a:p>
            <a:pPr marL="1714500" lvl="5" indent="-342900"/>
            <a:r>
              <a:rPr lang="en-US" dirty="0" smtClean="0"/>
              <a:t>Experimental Psychology Studies</a:t>
            </a:r>
          </a:p>
          <a:p>
            <a:pPr marL="1714500" lvl="5" indent="-342900"/>
            <a:r>
              <a:rPr lang="en-US" dirty="0" smtClean="0"/>
              <a:t>Discipline classroom based studies (controlled classroom studies)</a:t>
            </a:r>
          </a:p>
          <a:p>
            <a:pPr marL="1714500" lvl="5" indent="-342900"/>
            <a:r>
              <a:rPr lang="en-US" dirty="0" smtClean="0"/>
              <a:t>Reports (</a:t>
            </a:r>
            <a:r>
              <a:rPr lang="en-US" dirty="0"/>
              <a:t>n</a:t>
            </a:r>
            <a:r>
              <a:rPr lang="en-US" dirty="0" smtClean="0"/>
              <a:t>ot controlled)</a:t>
            </a:r>
          </a:p>
          <a:p>
            <a:pPr marL="1714500" lvl="5" indent="-342900"/>
            <a:r>
              <a:rPr lang="en-US" dirty="0" smtClean="0"/>
              <a:t>Reviews</a:t>
            </a:r>
            <a:endParaRPr lang="en-US" dirty="0"/>
          </a:p>
          <a:p>
            <a:endParaRPr lang="en-US" dirty="0"/>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444245"/>
            <a:ext cx="1295400" cy="4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52400" y="4419600"/>
            <a:ext cx="8839200" cy="2039497"/>
            <a:chOff x="152400" y="4419600"/>
            <a:chExt cx="8839200" cy="2039497"/>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958910"/>
              <a:ext cx="1249363" cy="150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152400" y="4419600"/>
              <a:ext cx="8839200" cy="80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800100" lvl="3" indent="-342900"/>
              <a:r>
                <a:rPr lang="en-US" kern="0" dirty="0" err="1" smtClean="0"/>
                <a:t>Handelsman</a:t>
              </a:r>
              <a:r>
                <a:rPr lang="en-US" kern="0" dirty="0" smtClean="0"/>
                <a:t>, J., Miller, S.M., &amp; </a:t>
              </a:r>
              <a:r>
                <a:rPr lang="en-US" kern="0" dirty="0" err="1" smtClean="0"/>
                <a:t>Pfund</a:t>
              </a:r>
              <a:r>
                <a:rPr lang="en-US" kern="0" dirty="0" smtClean="0"/>
                <a:t>, C. 2006. Scientific Teaching. W. H. Freeman, New York.</a:t>
              </a:r>
            </a:p>
            <a:p>
              <a:pPr marL="342900" lvl="2" indent="-342900"/>
              <a:endParaRPr lang="en-US" kern="0" dirty="0" smtClean="0"/>
            </a:p>
            <a:p>
              <a:endParaRPr lang="en-US" kern="0" dirty="0"/>
            </a:p>
          </p:txBody>
        </p:sp>
      </p:grpSp>
    </p:spTree>
    <p:extLst>
      <p:ext uri="{BB962C8B-B14F-4D97-AF65-F5344CB8AC3E}">
        <p14:creationId xmlns:p14="http://schemas.microsoft.com/office/powerpoint/2010/main" val="19731292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1452563"/>
            <a:ext cx="7478713" cy="3500437"/>
          </a:xfrm>
        </p:spPr>
        <p:txBody>
          <a:bodyPr/>
          <a:lstStyle/>
          <a:p>
            <a:pPr algn="l"/>
            <a:r>
              <a:rPr lang="en-US" dirty="0" smtClean="0"/>
              <a:t>Activity 2</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Role Play Simulations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199"/>
            <a:ext cx="4267200" cy="319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711340"/>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Setup</a:t>
            </a:r>
            <a:endParaRPr lang="en-US" dirty="0"/>
          </a:p>
        </p:txBody>
      </p:sp>
      <p:sp>
        <p:nvSpPr>
          <p:cNvPr id="3" name="Content Placeholder 2"/>
          <p:cNvSpPr>
            <a:spLocks noGrp="1"/>
          </p:cNvSpPr>
          <p:nvPr>
            <p:ph idx="1"/>
          </p:nvPr>
        </p:nvSpPr>
        <p:spPr/>
        <p:txBody>
          <a:bodyPr/>
          <a:lstStyle/>
          <a:p>
            <a:r>
              <a:rPr lang="en-US" dirty="0" smtClean="0">
                <a:solidFill>
                  <a:schemeClr val="accent2">
                    <a:lumMod val="60000"/>
                    <a:lumOff val="40000"/>
                  </a:schemeClr>
                </a:solidFill>
              </a:rPr>
              <a:t>Project</a:t>
            </a:r>
            <a:r>
              <a:rPr lang="en-US" dirty="0" smtClean="0"/>
              <a:t>: </a:t>
            </a:r>
            <a:r>
              <a:rPr lang="en-US" dirty="0"/>
              <a:t>A study of the comparative efficacy of two prevalent forms of treatment, inpatient and outpatient, for persons with dependence on cocaine. </a:t>
            </a:r>
            <a:endParaRPr lang="en-US" dirty="0" smtClean="0"/>
          </a:p>
          <a:p>
            <a:r>
              <a:rPr lang="en-US" dirty="0" smtClean="0">
                <a:solidFill>
                  <a:schemeClr val="accent2">
                    <a:lumMod val="60000"/>
                    <a:lumOff val="40000"/>
                  </a:schemeClr>
                </a:solidFill>
              </a:rPr>
              <a:t>Setting</a:t>
            </a:r>
            <a:r>
              <a:rPr lang="en-US" dirty="0" smtClean="0"/>
              <a:t>: A grant was given by the National Institute on Drug Abuse to researchers at Metropolitan University to study cocaine treatment options </a:t>
            </a:r>
            <a:r>
              <a:rPr lang="en-US" dirty="0"/>
              <a:t>in the </a:t>
            </a:r>
            <a:r>
              <a:rPr lang="en-US" dirty="0" err="1" smtClean="0"/>
              <a:t>NortheastNet</a:t>
            </a:r>
            <a:r>
              <a:rPr lang="en-US" dirty="0"/>
              <a:t> </a:t>
            </a:r>
            <a:r>
              <a:rPr lang="en-US" dirty="0" smtClean="0"/>
              <a:t>Hospital System. </a:t>
            </a:r>
            <a:endParaRPr lang="en-US" sz="24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50" y="6316591"/>
            <a:ext cx="819150" cy="5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8830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Setup</a:t>
            </a:r>
            <a:endParaRPr lang="en-US" dirty="0"/>
          </a:p>
        </p:txBody>
      </p:sp>
      <p:sp>
        <p:nvSpPr>
          <p:cNvPr id="3" name="Content Placeholder 2"/>
          <p:cNvSpPr>
            <a:spLocks noGrp="1"/>
          </p:cNvSpPr>
          <p:nvPr>
            <p:ph idx="1"/>
          </p:nvPr>
        </p:nvSpPr>
        <p:spPr/>
        <p:txBody>
          <a:bodyPr/>
          <a:lstStyle/>
          <a:p>
            <a:r>
              <a:rPr lang="en-US" sz="2400" dirty="0" smtClean="0">
                <a:solidFill>
                  <a:schemeClr val="accent2">
                    <a:lumMod val="60000"/>
                    <a:lumOff val="40000"/>
                  </a:schemeClr>
                </a:solidFill>
              </a:rPr>
              <a:t>Teams</a:t>
            </a:r>
            <a:r>
              <a:rPr lang="en-US" sz="2400" dirty="0" smtClean="0"/>
              <a:t> (The “Cast”)</a:t>
            </a:r>
          </a:p>
          <a:p>
            <a:pPr lvl="1"/>
            <a:r>
              <a:rPr lang="en-US" sz="2000" dirty="0" smtClean="0"/>
              <a:t>Program Team</a:t>
            </a:r>
          </a:p>
          <a:p>
            <a:pPr lvl="2"/>
            <a:r>
              <a:rPr lang="en-US" sz="2000" dirty="0" smtClean="0"/>
              <a:t>Program Director (PD)</a:t>
            </a:r>
          </a:p>
          <a:p>
            <a:pPr lvl="2"/>
            <a:r>
              <a:rPr lang="en-US" sz="2000" dirty="0" smtClean="0"/>
              <a:t>Medical Director (MD)</a:t>
            </a:r>
          </a:p>
          <a:p>
            <a:pPr lvl="2"/>
            <a:r>
              <a:rPr lang="en-US" sz="2000" dirty="0" smtClean="0"/>
              <a:t>Grants Officer (GO)</a:t>
            </a:r>
          </a:p>
          <a:p>
            <a:pPr lvl="2"/>
            <a:r>
              <a:rPr lang="en-US" sz="2000" dirty="0" smtClean="0"/>
              <a:t>Hospital Administrator (HA)</a:t>
            </a:r>
          </a:p>
          <a:p>
            <a:pPr lvl="2"/>
            <a:r>
              <a:rPr lang="en-US" sz="2000" dirty="0" smtClean="0"/>
              <a:t>Patient Advocate (PA)</a:t>
            </a:r>
          </a:p>
          <a:p>
            <a:pPr lvl="1"/>
            <a:r>
              <a:rPr lang="en-US" sz="2000" dirty="0" smtClean="0"/>
              <a:t>Research Team</a:t>
            </a:r>
          </a:p>
          <a:p>
            <a:pPr lvl="2"/>
            <a:r>
              <a:rPr lang="en-US" sz="2000" dirty="0" smtClean="0"/>
              <a:t>Coordinating Consultant (CC)</a:t>
            </a:r>
          </a:p>
          <a:p>
            <a:pPr lvl="2"/>
            <a:r>
              <a:rPr lang="en-US" sz="2000" dirty="0" smtClean="0"/>
              <a:t>Design Consultant 1 (DC1)</a:t>
            </a:r>
          </a:p>
          <a:p>
            <a:pPr lvl="2"/>
            <a:r>
              <a:rPr lang="en-US" sz="2000" dirty="0" smtClean="0"/>
              <a:t>Design Consultant 2 (DC2)</a:t>
            </a:r>
          </a:p>
          <a:p>
            <a:pPr lvl="2"/>
            <a:r>
              <a:rPr lang="en-US" sz="2000" dirty="0" smtClean="0"/>
              <a:t>Measurement Consultant (MC)</a:t>
            </a:r>
          </a:p>
          <a:p>
            <a:pPr lvl="2"/>
            <a:r>
              <a:rPr lang="en-US" sz="2000" dirty="0" smtClean="0"/>
              <a:t>Statistical Consultant (SC)</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50" y="6316591"/>
            <a:ext cx="819150" cy="5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3892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left)">
                                      <p:cBhvr>
                                        <p:cTn id="44" dur="500"/>
                                        <p:tgtEl>
                                          <p:spTgt spid="3">
                                            <p:txEl>
                                              <p:pRg st="11" end="11"/>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left)">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Setup</a:t>
            </a:r>
          </a:p>
        </p:txBody>
      </p:sp>
      <p:sp>
        <p:nvSpPr>
          <p:cNvPr id="3" name="Content Placeholder 2"/>
          <p:cNvSpPr>
            <a:spLocks noGrp="1"/>
          </p:cNvSpPr>
          <p:nvPr>
            <p:ph idx="1"/>
          </p:nvPr>
        </p:nvSpPr>
        <p:spPr/>
        <p:txBody>
          <a:bodyPr/>
          <a:lstStyle/>
          <a:p>
            <a:r>
              <a:rPr lang="en-US" sz="2300" dirty="0">
                <a:solidFill>
                  <a:schemeClr val="accent2">
                    <a:lumMod val="60000"/>
                    <a:lumOff val="40000"/>
                  </a:schemeClr>
                </a:solidFill>
              </a:rPr>
              <a:t>Scripts</a:t>
            </a:r>
            <a:r>
              <a:rPr lang="en-US" sz="2300" dirty="0"/>
              <a:t>. Prior to each session each player receives three scripts:</a:t>
            </a:r>
          </a:p>
          <a:p>
            <a:pPr lvl="1"/>
            <a:r>
              <a:rPr lang="en-US" sz="2300" dirty="0"/>
              <a:t>Overview Script (all roles)</a:t>
            </a:r>
          </a:p>
          <a:p>
            <a:pPr lvl="1"/>
            <a:r>
              <a:rPr lang="en-US" sz="2300" dirty="0"/>
              <a:t>Team script (one each for Project and Research Team)</a:t>
            </a:r>
          </a:p>
          <a:p>
            <a:pPr lvl="1"/>
            <a:r>
              <a:rPr lang="en-US" sz="2300" dirty="0"/>
              <a:t>Individual </a:t>
            </a:r>
            <a:r>
              <a:rPr lang="en-US" sz="2300" dirty="0" smtClean="0"/>
              <a:t>script</a:t>
            </a:r>
          </a:p>
          <a:p>
            <a:r>
              <a:rPr lang="en-US" sz="2300" dirty="0" smtClean="0">
                <a:solidFill>
                  <a:schemeClr val="accent2">
                    <a:lumMod val="60000"/>
                    <a:lumOff val="40000"/>
                  </a:schemeClr>
                </a:solidFill>
              </a:rPr>
              <a:t>Process</a:t>
            </a:r>
            <a:r>
              <a:rPr lang="en-US" sz="2300" dirty="0" smtClean="0"/>
              <a:t>. The project will play out in four “sessions” or meetings of both teams</a:t>
            </a:r>
            <a:r>
              <a:rPr lang="en-US" sz="2300" dirty="0"/>
              <a:t> that span the five years of project </a:t>
            </a:r>
            <a:r>
              <a:rPr lang="en-US" sz="2300" dirty="0" smtClean="0"/>
              <a:t>time. Of course, both teams (and likely </a:t>
            </a:r>
            <a:r>
              <a:rPr lang="en-US" sz="2300" dirty="0" err="1" smtClean="0"/>
              <a:t>subteams</a:t>
            </a:r>
            <a:r>
              <a:rPr lang="en-US" sz="2300" dirty="0" smtClean="0"/>
              <a:t>) will need to have separate meetings (planning, debriefing) between project meetings to get work done.</a:t>
            </a:r>
          </a:p>
          <a:p>
            <a:r>
              <a:rPr lang="en-US" sz="2300" dirty="0">
                <a:solidFill>
                  <a:schemeClr val="accent2">
                    <a:lumMod val="60000"/>
                    <a:lumOff val="40000"/>
                  </a:schemeClr>
                </a:solidFill>
              </a:rPr>
              <a:t>Reporting</a:t>
            </a:r>
            <a:r>
              <a:rPr lang="en-US" sz="2300" dirty="0"/>
              <a:t>. After each meeting, three </a:t>
            </a:r>
            <a:r>
              <a:rPr lang="en-US" sz="2300" i="1" dirty="0"/>
              <a:t>concise</a:t>
            </a:r>
            <a:r>
              <a:rPr lang="en-US" sz="2300" dirty="0"/>
              <a:t> reports required:</a:t>
            </a:r>
          </a:p>
          <a:p>
            <a:pPr lvl="1"/>
            <a:r>
              <a:rPr lang="en-US" sz="2300" dirty="0"/>
              <a:t>Questions – mainly about simulation rules/procedures</a:t>
            </a:r>
          </a:p>
          <a:p>
            <a:pPr lvl="1"/>
            <a:r>
              <a:rPr lang="en-US" sz="2300" dirty="0"/>
              <a:t>Minutes – a list of key discussion points from both teams</a:t>
            </a:r>
          </a:p>
          <a:p>
            <a:pPr lvl="1"/>
            <a:r>
              <a:rPr lang="en-US" sz="2300" dirty="0"/>
              <a:t>Assignments – for each member of each team</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50" y="6316591"/>
            <a:ext cx="819150" cy="5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4264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Setup</a:t>
            </a:r>
            <a:endParaRPr lang="en-US" dirty="0"/>
          </a:p>
        </p:txBody>
      </p:sp>
      <p:sp>
        <p:nvSpPr>
          <p:cNvPr id="3" name="Content Placeholder 2"/>
          <p:cNvSpPr>
            <a:spLocks noGrp="1"/>
          </p:cNvSpPr>
          <p:nvPr>
            <p:ph idx="1"/>
          </p:nvPr>
        </p:nvSpPr>
        <p:spPr/>
        <p:txBody>
          <a:bodyPr/>
          <a:lstStyle/>
          <a:p>
            <a:r>
              <a:rPr lang="en-US" sz="3600" dirty="0" smtClean="0"/>
              <a:t>Need 10 volunteers</a:t>
            </a:r>
          </a:p>
          <a:p>
            <a:pPr lvl="1"/>
            <a:r>
              <a:rPr lang="en-US" sz="3200" dirty="0" smtClean="0"/>
              <a:t>5 on Program Team</a:t>
            </a:r>
          </a:p>
          <a:p>
            <a:pPr lvl="1"/>
            <a:r>
              <a:rPr lang="en-US" sz="3200" dirty="0" smtClean="0"/>
              <a:t>5 on Research Team</a:t>
            </a:r>
          </a:p>
          <a:p>
            <a:r>
              <a:rPr lang="en-US" sz="3600" dirty="0" smtClean="0"/>
              <a:t>Because of time constraints we will use a “Fishbowl” technique to illustrate briefly how a meeting proceeds</a:t>
            </a:r>
            <a:endParaRPr lang="en-US" dirty="0" smtClean="0"/>
          </a:p>
          <a:p>
            <a:endParaRPr lang="en-US" dirty="0" smtClean="0"/>
          </a:p>
          <a:p>
            <a:endParaRPr lang="en-US" dirty="0" smtClean="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4850" y="6316591"/>
            <a:ext cx="819150" cy="5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81985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722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Volunteers exit </a:t>
            </a:r>
            <a:r>
              <a:rPr lang="en-US" dirty="0" smtClean="0"/>
              <a:t>- Confidential Scripts</a:t>
            </a:r>
            <a:endParaRPr lang="en-US" dirty="0"/>
          </a:p>
        </p:txBody>
      </p:sp>
      <p:sp>
        <p:nvSpPr>
          <p:cNvPr id="3" name="Content Placeholder 2"/>
          <p:cNvSpPr>
            <a:spLocks noGrp="1"/>
          </p:cNvSpPr>
          <p:nvPr>
            <p:ph idx="1"/>
          </p:nvPr>
        </p:nvSpPr>
        <p:spPr/>
        <p:txBody>
          <a:bodyPr/>
          <a:lstStyle/>
          <a:p>
            <a:r>
              <a:rPr lang="en-US" dirty="0" smtClean="0"/>
              <a:t>Program Team</a:t>
            </a:r>
          </a:p>
          <a:p>
            <a:pPr lvl="1"/>
            <a:r>
              <a:rPr lang="en-US" dirty="0" smtClean="0"/>
              <a:t>PD: MD should be your “devil’s advocate”</a:t>
            </a:r>
          </a:p>
          <a:p>
            <a:pPr lvl="1"/>
            <a:r>
              <a:rPr lang="en-US" dirty="0" smtClean="0"/>
              <a:t>MD: advocate for a “rigorous” randomized experimental design (even though you know it’s not likely feasible)</a:t>
            </a:r>
            <a:endParaRPr lang="en-US" dirty="0"/>
          </a:p>
          <a:p>
            <a:pPr lvl="1"/>
            <a:r>
              <a:rPr lang="en-US" dirty="0" smtClean="0"/>
              <a:t>GO: Works for NIDA. Wants quality research. Don’t want anything too new or crazy</a:t>
            </a:r>
          </a:p>
          <a:p>
            <a:pPr lvl="1"/>
            <a:r>
              <a:rPr lang="en-US" dirty="0" smtClean="0"/>
              <a:t>HA: You can’t let research affect the “bottom line” for the hospital. May have trouble convincing the 10 hospitals to participate.</a:t>
            </a:r>
          </a:p>
          <a:p>
            <a:pPr lvl="1"/>
            <a:r>
              <a:rPr lang="en-US" dirty="0" smtClean="0"/>
              <a:t>PA: You’re the “outsider” on this team. Your job is to make sure patients’ rights are protected. Most important, patients should have the right to choose their treatment! You should say this at some point during the first meeting.</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50" y="6316591"/>
            <a:ext cx="819150" cy="5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3282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Volunteers exit </a:t>
            </a:r>
            <a:r>
              <a:rPr lang="en-US" dirty="0" smtClean="0"/>
              <a:t>- Confidential Scripts</a:t>
            </a:r>
            <a:endParaRPr lang="en-US" dirty="0"/>
          </a:p>
        </p:txBody>
      </p:sp>
      <p:sp>
        <p:nvSpPr>
          <p:cNvPr id="3" name="Content Placeholder 2"/>
          <p:cNvSpPr>
            <a:spLocks noGrp="1"/>
          </p:cNvSpPr>
          <p:nvPr>
            <p:ph idx="1"/>
          </p:nvPr>
        </p:nvSpPr>
        <p:spPr/>
        <p:txBody>
          <a:bodyPr/>
          <a:lstStyle/>
          <a:p>
            <a:r>
              <a:rPr lang="en-US" sz="2400" dirty="0" smtClean="0"/>
              <a:t>Research Team</a:t>
            </a:r>
          </a:p>
          <a:p>
            <a:pPr lvl="1"/>
            <a:r>
              <a:rPr lang="en-US" sz="2200" dirty="0" smtClean="0"/>
              <a:t>CC: Concentrate on getting the facts out. And, on keeping your team from bickering (especially quantitative versus qualitative arguments)</a:t>
            </a:r>
          </a:p>
          <a:p>
            <a:pPr lvl="1"/>
            <a:r>
              <a:rPr lang="en-US" sz="2200" dirty="0" smtClean="0"/>
              <a:t>DC1: You’re a quasi-experimentalist and don’t think randomized experiment is appropriate for this study.</a:t>
            </a:r>
          </a:p>
          <a:p>
            <a:pPr lvl="1"/>
            <a:r>
              <a:rPr lang="en-US" sz="2200" dirty="0" smtClean="0"/>
              <a:t>DC2: You emphasize validity in research. You’re an ally to the CC. In first meeting, you can be calm. If people get in any argument, you say that whatever methods are ultimately chosen should be based on validity concerns.</a:t>
            </a:r>
          </a:p>
          <a:p>
            <a:pPr lvl="1"/>
            <a:r>
              <a:rPr lang="en-US" sz="2200" dirty="0" smtClean="0"/>
              <a:t>MC: You know about sampling and measurement. At first meeting just get the facts.</a:t>
            </a:r>
          </a:p>
          <a:p>
            <a:pPr lvl="1"/>
            <a:r>
              <a:rPr lang="en-US" sz="2200" dirty="0" smtClean="0"/>
              <a:t>SC: As a statistician you might add that the randomized experiment is more straightforward and easy to </a:t>
            </a:r>
            <a:r>
              <a:rPr lang="en-US" sz="2200" dirty="0" err="1" smtClean="0"/>
              <a:t>analyse</a:t>
            </a:r>
            <a:r>
              <a:rPr lang="en-US" sz="2200" dirty="0" smtClean="0"/>
              <a:t> than quasi-experimental alternatives (although you might like the challenge)</a:t>
            </a:r>
            <a:endParaRPr lang="en-US" sz="2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50" y="6316591"/>
            <a:ext cx="819150" cy="5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3850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Learning</a:t>
            </a:r>
            <a:endParaRPr lang="en-US" dirty="0"/>
          </a:p>
        </p:txBody>
      </p:sp>
      <p:sp>
        <p:nvSpPr>
          <p:cNvPr id="3" name="Content Placeholder 2"/>
          <p:cNvSpPr>
            <a:spLocks noGrp="1"/>
          </p:cNvSpPr>
          <p:nvPr>
            <p:ph idx="1"/>
          </p:nvPr>
        </p:nvSpPr>
        <p:spPr/>
        <p:txBody>
          <a:bodyPr/>
          <a:lstStyle/>
          <a:p>
            <a:r>
              <a:rPr lang="en-US" dirty="0" smtClean="0"/>
              <a:t>As opposed to what?</a:t>
            </a:r>
          </a:p>
          <a:p>
            <a:pPr lvl="1"/>
            <a:r>
              <a:rPr lang="en-US" dirty="0" smtClean="0"/>
              <a:t>Passive Learning?</a:t>
            </a:r>
          </a:p>
          <a:p>
            <a:pPr lvl="1"/>
            <a:r>
              <a:rPr lang="en-US" dirty="0" smtClean="0"/>
              <a:t>Active non-learning?</a:t>
            </a:r>
          </a:p>
          <a:p>
            <a:pPr lvl="1"/>
            <a:r>
              <a:rPr lang="en-US" dirty="0" smtClean="0"/>
              <a:t>Passive non-learning?</a:t>
            </a:r>
          </a:p>
          <a:p>
            <a:r>
              <a:rPr lang="en-US" dirty="0" smtClean="0"/>
              <a:t>The role of “engagement”</a:t>
            </a:r>
          </a:p>
          <a:p>
            <a:pPr lvl="1"/>
            <a:r>
              <a:rPr lang="en-US" dirty="0" smtClean="0"/>
              <a:t>Does “engagement” always involve “activity”?</a:t>
            </a:r>
          </a:p>
          <a:p>
            <a:pPr lvl="2"/>
            <a:r>
              <a:rPr lang="en-US" dirty="0" smtClean="0"/>
              <a:t>Engaging lectures and unengaging activities</a:t>
            </a:r>
          </a:p>
          <a:p>
            <a:r>
              <a:rPr lang="en-US" dirty="0" smtClean="0"/>
              <a:t>Four examples of active learning</a:t>
            </a:r>
          </a:p>
          <a:p>
            <a:pPr lvl="1"/>
            <a:r>
              <a:rPr lang="en-US" dirty="0" smtClean="0"/>
              <a:t>Engagement activities or “teachable tidbits” </a:t>
            </a:r>
          </a:p>
          <a:p>
            <a:pPr lvl="1"/>
            <a:r>
              <a:rPr lang="en-US" dirty="0" smtClean="0"/>
              <a:t>Role playing</a:t>
            </a:r>
          </a:p>
          <a:p>
            <a:pPr lvl="1"/>
            <a:r>
              <a:rPr lang="en-US" dirty="0" smtClean="0"/>
              <a:t>Data analysis simulations</a:t>
            </a:r>
          </a:p>
          <a:p>
            <a:pPr lvl="1"/>
            <a:r>
              <a:rPr lang="en-US" dirty="0" smtClean="0"/>
              <a:t>Validity thinking scenarios</a:t>
            </a:r>
            <a:endParaRPr lang="en-US" dirty="0"/>
          </a:p>
        </p:txBody>
      </p:sp>
    </p:spTree>
    <p:extLst>
      <p:ext uri="{BB962C8B-B14F-4D97-AF65-F5344CB8AC3E}">
        <p14:creationId xmlns:p14="http://schemas.microsoft.com/office/powerpoint/2010/main" val="28932423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ipe(left)">
                                      <p:cBhvr>
                                        <p:cTn id="55" dur="5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wipe(left)">
                                      <p:cBhvr>
                                        <p:cTn id="6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Setup</a:t>
            </a:r>
          </a:p>
        </p:txBody>
      </p:sp>
      <p:sp>
        <p:nvSpPr>
          <p:cNvPr id="3" name="Content Placeholder 2"/>
          <p:cNvSpPr>
            <a:spLocks noGrp="1"/>
          </p:cNvSpPr>
          <p:nvPr>
            <p:ph idx="1"/>
          </p:nvPr>
        </p:nvSpPr>
        <p:spPr/>
        <p:txBody>
          <a:bodyPr/>
          <a:lstStyle/>
          <a:p>
            <a:pPr marL="0" indent="0" algn="ctr">
              <a:buNone/>
            </a:pPr>
            <a:r>
              <a:rPr lang="en-US" sz="4000" dirty="0" smtClean="0"/>
              <a:t>Session 1 begins with the first joint meeting of both teams in the conference room of the primary site of the project in a </a:t>
            </a:r>
            <a:r>
              <a:rPr lang="en-US" sz="4000" dirty="0" err="1" smtClean="0"/>
              <a:t>NortheastNet</a:t>
            </a:r>
            <a:r>
              <a:rPr lang="en-US" sz="4000" dirty="0" smtClean="0"/>
              <a:t> hospital. The </a:t>
            </a:r>
            <a:r>
              <a:rPr lang="en-US" sz="4000" dirty="0" smtClean="0"/>
              <a:t>Program </a:t>
            </a:r>
            <a:r>
              <a:rPr lang="en-US" sz="4000" dirty="0" smtClean="0"/>
              <a:t>Director calls the meeting to order……</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50" y="6316591"/>
            <a:ext cx="819150" cy="5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58012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Scripted Role Playing</a:t>
            </a:r>
            <a:endParaRPr lang="en-US" dirty="0"/>
          </a:p>
        </p:txBody>
      </p:sp>
      <p:sp>
        <p:nvSpPr>
          <p:cNvPr id="3" name="Content Placeholder 2"/>
          <p:cNvSpPr>
            <a:spLocks noGrp="1"/>
          </p:cNvSpPr>
          <p:nvPr>
            <p:ph idx="1"/>
          </p:nvPr>
        </p:nvSpPr>
        <p:spPr/>
        <p:txBody>
          <a:bodyPr/>
          <a:lstStyle/>
          <a:p>
            <a:r>
              <a:rPr lang="en-US" dirty="0" smtClean="0"/>
              <a:t>Purpose: to engage students in a structured and controllable simulation of a “real life” research project consultation. </a:t>
            </a:r>
          </a:p>
          <a:p>
            <a:r>
              <a:rPr lang="en-US" dirty="0" smtClean="0"/>
              <a:t>Process</a:t>
            </a:r>
          </a:p>
          <a:p>
            <a:pPr lvl="1"/>
            <a:r>
              <a:rPr lang="en-US" dirty="0" smtClean="0"/>
              <a:t>Determine </a:t>
            </a:r>
          </a:p>
          <a:p>
            <a:pPr lvl="2"/>
            <a:r>
              <a:rPr lang="en-US" dirty="0" smtClean="0"/>
              <a:t>Project, context, setting</a:t>
            </a:r>
          </a:p>
          <a:p>
            <a:pPr lvl="2"/>
            <a:r>
              <a:rPr lang="en-US" dirty="0"/>
              <a:t>Structure (teams, events)</a:t>
            </a:r>
          </a:p>
          <a:p>
            <a:pPr lvl="2"/>
            <a:r>
              <a:rPr lang="en-US" dirty="0"/>
              <a:t>Overall “storyline”</a:t>
            </a:r>
          </a:p>
          <a:p>
            <a:pPr lvl="2"/>
            <a:r>
              <a:rPr lang="en-US" dirty="0" smtClean="0"/>
              <a:t>Roles</a:t>
            </a:r>
          </a:p>
          <a:p>
            <a:pPr lvl="2"/>
            <a:r>
              <a:rPr lang="en-US" dirty="0" smtClean="0"/>
              <a:t>Critical elements (e.g., concepts to emphasize)</a:t>
            </a:r>
          </a:p>
          <a:p>
            <a:pPr lvl="1"/>
            <a:r>
              <a:rPr lang="en-US" dirty="0" smtClean="0"/>
              <a:t>Develop scripts for different levels of the system (project, team, individual)</a:t>
            </a:r>
          </a:p>
          <a:p>
            <a:pPr marL="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50" y="6316591"/>
            <a:ext cx="819150" cy="5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8665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Scripted Role Playing - Advantages</a:t>
            </a:r>
            <a:endParaRPr lang="en-US" dirty="0"/>
          </a:p>
        </p:txBody>
      </p:sp>
      <p:sp>
        <p:nvSpPr>
          <p:cNvPr id="3" name="Content Placeholder 2"/>
          <p:cNvSpPr>
            <a:spLocks noGrp="1"/>
          </p:cNvSpPr>
          <p:nvPr>
            <p:ph idx="1"/>
          </p:nvPr>
        </p:nvSpPr>
        <p:spPr/>
        <p:txBody>
          <a:bodyPr/>
          <a:lstStyle/>
          <a:p>
            <a:r>
              <a:rPr lang="en-US" dirty="0" smtClean="0"/>
              <a:t>Scripted </a:t>
            </a:r>
            <a:r>
              <a:rPr lang="en-US" dirty="0"/>
              <a:t>role play allows instructor to </a:t>
            </a:r>
          </a:p>
          <a:p>
            <a:pPr lvl="1"/>
            <a:r>
              <a:rPr lang="en-US" dirty="0"/>
              <a:t>Introduce critical elements into the project</a:t>
            </a:r>
          </a:p>
          <a:p>
            <a:pPr lvl="1"/>
            <a:r>
              <a:rPr lang="en-US" dirty="0"/>
              <a:t>Introduce drama – and fun (e.g., personalities)</a:t>
            </a:r>
          </a:p>
          <a:p>
            <a:pPr lvl="1"/>
            <a:r>
              <a:rPr lang="en-US" dirty="0"/>
              <a:t>Control the flow of events</a:t>
            </a:r>
          </a:p>
          <a:p>
            <a:pPr lvl="1"/>
            <a:r>
              <a:rPr lang="en-US" dirty="0"/>
              <a:t>Control the length of the </a:t>
            </a:r>
            <a:r>
              <a:rPr lang="en-US" dirty="0" smtClean="0"/>
              <a:t>project</a:t>
            </a:r>
          </a:p>
          <a:p>
            <a:r>
              <a:rPr lang="en-US" dirty="0" smtClean="0"/>
              <a:t>Over a “practicum” or “internship”</a:t>
            </a:r>
          </a:p>
          <a:p>
            <a:pPr lvl="1"/>
            <a:r>
              <a:rPr lang="en-US" dirty="0" smtClean="0"/>
              <a:t>Is far more manageable</a:t>
            </a:r>
          </a:p>
          <a:p>
            <a:pPr lvl="1"/>
            <a:r>
              <a:rPr lang="en-US" dirty="0" smtClean="0"/>
              <a:t>Can control the topics covered (flow)</a:t>
            </a:r>
          </a:p>
          <a:p>
            <a:pPr lvl="1"/>
            <a:r>
              <a:rPr lang="en-US" dirty="0" smtClean="0"/>
              <a:t>Requires less coordination</a:t>
            </a:r>
          </a:p>
          <a:p>
            <a:pPr lvl="1"/>
            <a:r>
              <a:rPr lang="en-US" dirty="0" smtClean="0"/>
              <a:t>Is re-usable</a:t>
            </a:r>
          </a:p>
          <a:p>
            <a:pPr lvl="1"/>
            <a:r>
              <a:rPr lang="en-US" dirty="0" smtClean="0"/>
              <a:t>Is a “shared” experience across the team/class</a:t>
            </a:r>
          </a:p>
          <a:p>
            <a:r>
              <a:rPr lang="en-US" dirty="0" smtClean="0"/>
              <a:t>It’s a fun way to learn (and teach)</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850" y="6316591"/>
            <a:ext cx="819150" cy="55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7181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500"/>
                                        <p:tgtEl>
                                          <p:spTgt spid="3">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left)">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left)">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1452563"/>
            <a:ext cx="7478713" cy="3500437"/>
          </a:xfrm>
        </p:spPr>
        <p:txBody>
          <a:bodyPr/>
          <a:lstStyle/>
          <a:p>
            <a:r>
              <a:rPr lang="en-US" dirty="0" smtClean="0"/>
              <a:t>Activity 3</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Dice Rolling Simulations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1360714"/>
            <a:ext cx="4162425" cy="2973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844281"/>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Dice Rolling Simulations - Background</a:t>
            </a:r>
            <a:endParaRPr lang="en-US" dirty="0"/>
          </a:p>
        </p:txBody>
      </p:sp>
      <p:sp>
        <p:nvSpPr>
          <p:cNvPr id="3" name="Content Placeholder 2"/>
          <p:cNvSpPr>
            <a:spLocks noGrp="1"/>
          </p:cNvSpPr>
          <p:nvPr>
            <p:ph idx="1"/>
          </p:nvPr>
        </p:nvSpPr>
        <p:spPr/>
        <p:txBody>
          <a:bodyPr/>
          <a:lstStyle/>
          <a:p>
            <a:r>
              <a:rPr lang="en-US" dirty="0" smtClean="0"/>
              <a:t>Based on “true score” theory</a:t>
            </a:r>
          </a:p>
          <a:p>
            <a:pPr lvl="1"/>
            <a:r>
              <a:rPr lang="en-US" dirty="0" smtClean="0"/>
              <a:t>An observed score is the sum of a “true” value and some random error</a:t>
            </a:r>
          </a:p>
          <a:p>
            <a:pPr lvl="1"/>
            <a:r>
              <a:rPr lang="en-US" dirty="0" smtClean="0"/>
              <a:t>The formula: X = T + e</a:t>
            </a:r>
          </a:p>
          <a:p>
            <a:pPr lvl="1"/>
            <a:r>
              <a:rPr lang="en-US" dirty="0" smtClean="0"/>
              <a:t>We can use dice to generate (simulate) both values</a:t>
            </a:r>
          </a:p>
          <a:p>
            <a:pPr lvl="1"/>
            <a:r>
              <a:rPr lang="en-US" dirty="0" smtClean="0"/>
              <a:t>Roll a pair of dice once for true score, once for error and then add together</a:t>
            </a:r>
          </a:p>
          <a:p>
            <a:r>
              <a:rPr lang="en-US" dirty="0" smtClean="0"/>
              <a:t>Creating a “pretest” and “posttest”</a:t>
            </a:r>
          </a:p>
          <a:p>
            <a:pPr lvl="1"/>
            <a:r>
              <a:rPr lang="en-US" dirty="0" smtClean="0"/>
              <a:t>We will assume that nothing changes between the pretest and posttest (a “reliability” situation)</a:t>
            </a:r>
          </a:p>
          <a:p>
            <a:pPr lvl="1"/>
            <a:r>
              <a:rPr lang="en-US" dirty="0" smtClean="0"/>
              <a:t>We will use the same true score for both measures, but separate error scores for each</a:t>
            </a:r>
          </a:p>
          <a:p>
            <a:pPr lvl="1"/>
            <a:endParaRPr lang="en-US" dirty="0" smtClean="0"/>
          </a:p>
          <a:p>
            <a:pPr lvl="1"/>
            <a:endParaRPr lang="en-US" dirty="0" smtClean="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9179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Setup</a:t>
            </a:r>
            <a:endParaRPr lang="en-US" dirty="0"/>
          </a:p>
        </p:txBody>
      </p:sp>
      <p:sp>
        <p:nvSpPr>
          <p:cNvPr id="3" name="Content Placeholder 2"/>
          <p:cNvSpPr>
            <a:spLocks noGrp="1"/>
          </p:cNvSpPr>
          <p:nvPr>
            <p:ph idx="1"/>
          </p:nvPr>
        </p:nvSpPr>
        <p:spPr/>
        <p:txBody>
          <a:bodyPr/>
          <a:lstStyle/>
          <a:p>
            <a:r>
              <a:rPr lang="en-US" sz="2400" dirty="0" smtClean="0"/>
              <a:t>Divide into small teams. Each team has a pair of dice</a:t>
            </a:r>
          </a:p>
          <a:p>
            <a:r>
              <a:rPr lang="en-US" sz="2400" dirty="0" smtClean="0"/>
              <a:t>Using the handout labeled Table 1-1, fill in the 50 rows of columns 2-4 with the results </a:t>
            </a:r>
          </a:p>
          <a:p>
            <a:r>
              <a:rPr lang="en-US" sz="2400" dirty="0" smtClean="0"/>
              <a:t>Manually add up the columns</a:t>
            </a:r>
          </a:p>
          <a:p>
            <a:pPr lvl="1"/>
            <a:r>
              <a:rPr lang="en-US" dirty="0" smtClean="0"/>
              <a:t>The Pretest: X = True + Error(x) </a:t>
            </a:r>
          </a:p>
          <a:p>
            <a:pPr lvl="2"/>
            <a:r>
              <a:rPr lang="en-US" sz="2400" dirty="0" smtClean="0"/>
              <a:t>Column 5 = Column 2 + Column 3</a:t>
            </a:r>
          </a:p>
          <a:p>
            <a:pPr lvl="1"/>
            <a:r>
              <a:rPr lang="en-US" dirty="0" smtClean="0"/>
              <a:t>The Posttest: Y = True + Error(y)</a:t>
            </a:r>
          </a:p>
          <a:p>
            <a:pPr lvl="2"/>
            <a:r>
              <a:rPr lang="en-US" sz="2400" dirty="0" smtClean="0"/>
              <a:t>Column 6 = Column 2 + Column 4</a:t>
            </a:r>
          </a:p>
          <a:p>
            <a:r>
              <a:rPr lang="en-US" sz="2400" dirty="0" smtClean="0"/>
              <a:t>Graph the frequency distribution for</a:t>
            </a:r>
          </a:p>
          <a:p>
            <a:pPr lvl="1"/>
            <a:r>
              <a:rPr lang="en-US" dirty="0" smtClean="0"/>
              <a:t>Pretest in Figure 1-1</a:t>
            </a:r>
          </a:p>
          <a:p>
            <a:pPr lvl="1"/>
            <a:r>
              <a:rPr lang="en-US" dirty="0" smtClean="0"/>
              <a:t>Posttest in Figure 1-2</a:t>
            </a:r>
          </a:p>
          <a:p>
            <a:r>
              <a:rPr lang="en-US" sz="2400" dirty="0" smtClean="0"/>
              <a:t>Graph the bivariate (</a:t>
            </a:r>
            <a:r>
              <a:rPr lang="en-US" sz="2400" dirty="0" err="1" smtClean="0"/>
              <a:t>x,y</a:t>
            </a:r>
            <a:r>
              <a:rPr lang="en-US" sz="2400" dirty="0" smtClean="0"/>
              <a:t>) distribution in Figure 1-3</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246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left)">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 Recording Table</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166812"/>
            <a:ext cx="4293688" cy="5538788"/>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17" y="990600"/>
            <a:ext cx="4284383" cy="5538788"/>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703893"/>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Frequency </a:t>
            </a:r>
            <a:r>
              <a:rPr lang="en-US" dirty="0" smtClean="0"/>
              <a:t>Distributions</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43025"/>
            <a:ext cx="3619500" cy="330517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2600325"/>
            <a:ext cx="3609975" cy="334327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055975"/>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Bivariate </a:t>
            </a:r>
            <a:r>
              <a:rPr lang="en-US" dirty="0" smtClean="0"/>
              <a:t>Plot</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824537" cy="522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618008"/>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a Line through the Data </a:t>
            </a:r>
            <a:endParaRPr lang="en-US" dirty="0"/>
          </a:p>
        </p:txBody>
      </p:sp>
      <p:sp>
        <p:nvSpPr>
          <p:cNvPr id="3" name="Content Placeholder 2"/>
          <p:cNvSpPr>
            <a:spLocks noGrp="1"/>
          </p:cNvSpPr>
          <p:nvPr>
            <p:ph idx="1"/>
          </p:nvPr>
        </p:nvSpPr>
        <p:spPr/>
        <p:txBody>
          <a:bodyPr/>
          <a:lstStyle/>
          <a:p>
            <a:r>
              <a:rPr lang="en-US" dirty="0" smtClean="0"/>
              <a:t>Use Figure 1-3</a:t>
            </a:r>
          </a:p>
          <a:p>
            <a:pPr lvl="1"/>
            <a:r>
              <a:rPr lang="en-US" dirty="0" smtClean="0"/>
              <a:t>Begin with the leftmost column</a:t>
            </a:r>
          </a:p>
          <a:p>
            <a:pPr lvl="1"/>
            <a:r>
              <a:rPr lang="en-US" dirty="0" smtClean="0"/>
              <a:t>For each column try to estimate its vertical center point</a:t>
            </a:r>
          </a:p>
          <a:p>
            <a:pPr lvl="2"/>
            <a:r>
              <a:rPr lang="en-US" dirty="0" smtClean="0"/>
              <a:t>If there are no marks in the column, skip and move to the next rightmost column</a:t>
            </a:r>
          </a:p>
          <a:p>
            <a:pPr lvl="2"/>
            <a:r>
              <a:rPr lang="en-US" dirty="0" smtClean="0"/>
              <a:t>If there is only one mark in a column, place a dot in that cell</a:t>
            </a:r>
          </a:p>
          <a:p>
            <a:pPr lvl="2"/>
            <a:r>
              <a:rPr lang="en-US" dirty="0" smtClean="0"/>
              <a:t>If there are multiple lines in a column, either</a:t>
            </a:r>
          </a:p>
          <a:p>
            <a:pPr lvl="3"/>
            <a:r>
              <a:rPr lang="en-US" dirty="0" smtClean="0"/>
              <a:t>Place a dot halfway between the lowest and highest marked cell in the column</a:t>
            </a:r>
          </a:p>
          <a:p>
            <a:pPr lvl="3"/>
            <a:r>
              <a:rPr lang="en-US" dirty="0" smtClean="0"/>
              <a:t>Place a dot where the average of all marks in the column is (you can estimate this visually)</a:t>
            </a:r>
          </a:p>
          <a:p>
            <a:pPr lvl="1"/>
            <a:r>
              <a:rPr lang="en-US" dirty="0" smtClean="0"/>
              <a:t>Beginning with the dot farthest to the left, connect the dots in adjacent columns with a line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2317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1681163"/>
            <a:ext cx="7478713" cy="3500437"/>
          </a:xfrm>
        </p:spPr>
        <p:txBody>
          <a:bodyPr/>
          <a:lstStyle/>
          <a:p>
            <a:pPr algn="l"/>
            <a:r>
              <a:rPr lang="en-US" dirty="0" smtClean="0"/>
              <a:t>Activity 1</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Engagement Activity</a:t>
            </a:r>
            <a:br>
              <a:rPr lang="en-US" dirty="0" smtClean="0"/>
            </a:br>
            <a:r>
              <a:rPr lang="en-US" dirty="0" smtClean="0"/>
              <a:t>or “Teachable Tidbit”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406923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40149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Bivariate </a:t>
            </a:r>
            <a:r>
              <a:rPr lang="en-US" dirty="0" smtClean="0"/>
              <a:t>Plot with Fitted Lines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5824537" cy="522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366" name="Group 15365"/>
          <p:cNvGrpSpPr/>
          <p:nvPr/>
        </p:nvGrpSpPr>
        <p:grpSpPr>
          <a:xfrm>
            <a:off x="3418764" y="3483696"/>
            <a:ext cx="2555690" cy="1900346"/>
            <a:chOff x="3418764" y="3483696"/>
            <a:chExt cx="2555690" cy="1900346"/>
          </a:xfrm>
        </p:grpSpPr>
        <p:cxnSp>
          <p:nvCxnSpPr>
            <p:cNvPr id="7" name="Straight Connector 6"/>
            <p:cNvCxnSpPr/>
            <p:nvPr/>
          </p:nvCxnSpPr>
          <p:spPr bwMode="auto">
            <a:xfrm flipV="1">
              <a:off x="3418764" y="4196687"/>
              <a:ext cx="184245" cy="1187355"/>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9" name="Straight Connector 8"/>
            <p:cNvCxnSpPr/>
            <p:nvPr/>
          </p:nvCxnSpPr>
          <p:spPr bwMode="auto">
            <a:xfrm>
              <a:off x="3603009" y="4196687"/>
              <a:ext cx="184245" cy="477671"/>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11" name="Straight Connector 10"/>
            <p:cNvCxnSpPr/>
            <p:nvPr/>
          </p:nvCxnSpPr>
          <p:spPr bwMode="auto">
            <a:xfrm flipV="1">
              <a:off x="3787254" y="4121624"/>
              <a:ext cx="184245" cy="552734"/>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13" name="Straight Connector 12"/>
            <p:cNvCxnSpPr/>
            <p:nvPr/>
          </p:nvCxnSpPr>
          <p:spPr bwMode="auto">
            <a:xfrm>
              <a:off x="3971499" y="4121624"/>
              <a:ext cx="184244" cy="276367"/>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15" name="Straight Connector 14"/>
            <p:cNvCxnSpPr/>
            <p:nvPr/>
          </p:nvCxnSpPr>
          <p:spPr bwMode="auto">
            <a:xfrm flipV="1">
              <a:off x="4155743" y="3848669"/>
              <a:ext cx="177421" cy="549322"/>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17" name="Straight Connector 16"/>
            <p:cNvCxnSpPr/>
            <p:nvPr/>
          </p:nvCxnSpPr>
          <p:spPr bwMode="auto">
            <a:xfrm>
              <a:off x="4333164" y="3848669"/>
              <a:ext cx="170597" cy="348018"/>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19" name="Straight Connector 18"/>
            <p:cNvCxnSpPr/>
            <p:nvPr/>
          </p:nvCxnSpPr>
          <p:spPr bwMode="auto">
            <a:xfrm flipV="1">
              <a:off x="4503761" y="4073857"/>
              <a:ext cx="184245" cy="122831"/>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22" name="Straight Connector 21"/>
            <p:cNvCxnSpPr/>
            <p:nvPr/>
          </p:nvCxnSpPr>
          <p:spPr bwMode="auto">
            <a:xfrm flipV="1">
              <a:off x="4688006" y="3957851"/>
              <a:ext cx="197893" cy="116006"/>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24" name="Straight Connector 23"/>
            <p:cNvCxnSpPr/>
            <p:nvPr/>
          </p:nvCxnSpPr>
          <p:spPr bwMode="auto">
            <a:xfrm flipV="1">
              <a:off x="4885899" y="3903260"/>
              <a:ext cx="177420" cy="54591"/>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28" name="Straight Connector 27"/>
            <p:cNvCxnSpPr/>
            <p:nvPr/>
          </p:nvCxnSpPr>
          <p:spPr bwMode="auto">
            <a:xfrm>
              <a:off x="5063319" y="3903260"/>
              <a:ext cx="170639" cy="119418"/>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30" name="Straight Connector 29"/>
            <p:cNvCxnSpPr/>
            <p:nvPr/>
          </p:nvCxnSpPr>
          <p:spPr bwMode="auto">
            <a:xfrm>
              <a:off x="5233958" y="4022678"/>
              <a:ext cx="185124" cy="0"/>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15360" name="Straight Connector 15359"/>
            <p:cNvCxnSpPr/>
            <p:nvPr/>
          </p:nvCxnSpPr>
          <p:spPr bwMode="auto">
            <a:xfrm>
              <a:off x="5419082" y="4022678"/>
              <a:ext cx="185124" cy="174010"/>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15363" name="Straight Connector 15362"/>
            <p:cNvCxnSpPr/>
            <p:nvPr/>
          </p:nvCxnSpPr>
          <p:spPr bwMode="auto">
            <a:xfrm flipV="1">
              <a:off x="5604206" y="3483696"/>
              <a:ext cx="185124" cy="712991"/>
            </a:xfrm>
            <a:prstGeom prst="line">
              <a:avLst/>
            </a:prstGeom>
            <a:solidFill>
              <a:schemeClr val="accent1"/>
            </a:solidFill>
            <a:ln w="31750" cap="flat" cmpd="sng" algn="ctr">
              <a:solidFill>
                <a:srgbClr val="990000"/>
              </a:solidFill>
              <a:prstDash val="solid"/>
              <a:round/>
              <a:headEnd type="oval" w="med" len="med"/>
              <a:tailEnd type="oval" w="med" len="med"/>
            </a:ln>
            <a:effectLst/>
          </p:spPr>
        </p:cxnSp>
        <p:cxnSp>
          <p:nvCxnSpPr>
            <p:cNvPr id="15365" name="Straight Connector 15364"/>
            <p:cNvCxnSpPr/>
            <p:nvPr/>
          </p:nvCxnSpPr>
          <p:spPr bwMode="auto">
            <a:xfrm>
              <a:off x="5789330" y="3483696"/>
              <a:ext cx="185124" cy="95367"/>
            </a:xfrm>
            <a:prstGeom prst="line">
              <a:avLst/>
            </a:prstGeom>
            <a:solidFill>
              <a:schemeClr val="accent1"/>
            </a:solidFill>
            <a:ln w="31750" cap="flat" cmpd="sng" algn="ctr">
              <a:solidFill>
                <a:srgbClr val="990000"/>
              </a:solidFill>
              <a:prstDash val="solid"/>
              <a:round/>
              <a:headEnd type="oval" w="med" len="med"/>
              <a:tailEnd type="oval" w="med" len="med"/>
            </a:ln>
            <a:effectLst/>
          </p:spPr>
        </p:cxnSp>
      </p:grpSp>
      <p:cxnSp>
        <p:nvCxnSpPr>
          <p:cNvPr id="15368" name="Straight Connector 15367"/>
          <p:cNvCxnSpPr/>
          <p:nvPr/>
        </p:nvCxnSpPr>
        <p:spPr bwMode="auto">
          <a:xfrm flipV="1">
            <a:off x="3418764" y="3483696"/>
            <a:ext cx="2639136" cy="1190662"/>
          </a:xfrm>
          <a:prstGeom prst="line">
            <a:avLst/>
          </a:prstGeom>
          <a:solidFill>
            <a:schemeClr val="accent1"/>
          </a:solidFill>
          <a:ln w="50800" cap="flat" cmpd="sng" algn="ctr">
            <a:solidFill>
              <a:srgbClr val="0066CC"/>
            </a:solidFill>
            <a:prstDash val="solid"/>
            <a:round/>
            <a:headEnd type="none" w="med" len="med"/>
            <a:tailEnd type="none" w="med" len="med"/>
          </a:ln>
          <a:effectLst/>
        </p:spPr>
      </p:cxn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4356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left)">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wipe(left)">
                                      <p:cBhvr>
                                        <p:cTn id="12"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on Dice Rolling Activity</a:t>
            </a:r>
            <a:endParaRPr lang="en-US" dirty="0"/>
          </a:p>
        </p:txBody>
      </p:sp>
      <p:sp>
        <p:nvSpPr>
          <p:cNvPr id="3" name="Content Placeholder 2"/>
          <p:cNvSpPr>
            <a:spLocks noGrp="1"/>
          </p:cNvSpPr>
          <p:nvPr>
            <p:ph idx="1"/>
          </p:nvPr>
        </p:nvSpPr>
        <p:spPr/>
        <p:txBody>
          <a:bodyPr/>
          <a:lstStyle/>
          <a:p>
            <a:r>
              <a:rPr lang="en-US" dirty="0" smtClean="0"/>
              <a:t>What have you done</a:t>
            </a:r>
          </a:p>
          <a:p>
            <a:pPr lvl="1"/>
            <a:r>
              <a:rPr lang="en-US" dirty="0" smtClean="0"/>
              <a:t>Part I: created imaginary pretest and posttest for 50 people</a:t>
            </a:r>
          </a:p>
          <a:p>
            <a:pPr lvl="1"/>
            <a:r>
              <a:rPr lang="en-US" dirty="0" smtClean="0"/>
              <a:t>Part II: created a “relationship line that showed that the pretest and posttest are “positively” related </a:t>
            </a:r>
          </a:p>
          <a:p>
            <a:pPr lvl="2"/>
            <a:r>
              <a:rPr lang="en-US" dirty="0" smtClean="0"/>
              <a:t>That is, as you go up on one variable you tend to go up on the other as well)</a:t>
            </a:r>
          </a:p>
          <a:p>
            <a:r>
              <a:rPr lang="en-US" dirty="0" smtClean="0"/>
              <a:t>Convince yourself of the following</a:t>
            </a:r>
          </a:p>
          <a:p>
            <a:pPr lvl="1"/>
            <a:r>
              <a:rPr lang="en-US" dirty="0" smtClean="0"/>
              <a:t>If you did this for thousands of people the pretest and posttest distributions would look nearly identical, with more cases in the middle and fewer on the tails, and would have similar numbers on each side of the center (compare your graph with others)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1659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on Dice Rolling </a:t>
            </a:r>
            <a:r>
              <a:rPr lang="en-US" dirty="0" smtClean="0"/>
              <a:t>Activity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You used a simple version of the “true score” model</a:t>
            </a:r>
          </a:p>
          <a:p>
            <a:r>
              <a:rPr lang="en-US" sz="2400" dirty="0" smtClean="0"/>
              <a:t>The pretest and posttest are related to each other because they share the same true score (but not error score!)</a:t>
            </a:r>
          </a:p>
          <a:p>
            <a:r>
              <a:rPr lang="en-US" sz="2400" dirty="0" smtClean="0"/>
              <a:t>The reliability of a measure is the proportion of truth to the total score (true score variance to total variance). Because you used a pair of dice to create each component of each score, you had reliability approximately equal to .5. </a:t>
            </a:r>
          </a:p>
          <a:p>
            <a:pPr lvl="1"/>
            <a:r>
              <a:rPr lang="en-US" sz="2000" dirty="0" smtClean="0"/>
              <a:t>To get higher reliability use more true score and less error</a:t>
            </a:r>
          </a:p>
          <a:p>
            <a:pPr lvl="1"/>
            <a:r>
              <a:rPr lang="en-US" sz="2000" dirty="0" smtClean="0"/>
              <a:t>To get lower reliability use less true score and more error</a:t>
            </a:r>
          </a:p>
          <a:p>
            <a:r>
              <a:rPr lang="en-US" sz="2400" dirty="0" smtClean="0"/>
              <a:t>The line you “fit” is a very rough approximation of a regression line</a:t>
            </a:r>
          </a:p>
          <a:p>
            <a:pPr lvl="1"/>
            <a:r>
              <a:rPr lang="en-US" sz="2000" dirty="0" smtClean="0"/>
              <a:t>If you had thousands of cases you should be convinced that this line would be straight with a slope of about .5</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067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Dice Rolling Simulations</a:t>
            </a:r>
            <a:endParaRPr lang="en-US" dirty="0"/>
          </a:p>
        </p:txBody>
      </p:sp>
      <p:sp>
        <p:nvSpPr>
          <p:cNvPr id="3" name="Content Placeholder 2"/>
          <p:cNvSpPr>
            <a:spLocks noGrp="1"/>
          </p:cNvSpPr>
          <p:nvPr>
            <p:ph idx="1"/>
          </p:nvPr>
        </p:nvSpPr>
        <p:spPr/>
        <p:txBody>
          <a:bodyPr/>
          <a:lstStyle/>
          <a:p>
            <a:r>
              <a:rPr lang="en-US" dirty="0"/>
              <a:t>Disadvantages</a:t>
            </a:r>
          </a:p>
          <a:p>
            <a:pPr lvl="1"/>
            <a:r>
              <a:rPr lang="en-US" dirty="0"/>
              <a:t>Takes time; monotonous</a:t>
            </a:r>
          </a:p>
          <a:p>
            <a:pPr lvl="1"/>
            <a:r>
              <a:rPr lang="en-US" dirty="0"/>
              <a:t>Dice rolling yields binomial data, not normally distributed (see </a:t>
            </a:r>
            <a:r>
              <a:rPr lang="en-US" dirty="0">
                <a:hlinkClick r:id="rId2"/>
              </a:rPr>
              <a:t>http://hyperphysics.phy-astr.gsu.edu/hbase/math/dice.html</a:t>
            </a:r>
            <a:r>
              <a:rPr lang="en-US" dirty="0"/>
              <a:t>)</a:t>
            </a:r>
          </a:p>
          <a:p>
            <a:pPr lvl="1"/>
            <a:r>
              <a:rPr lang="en-US" dirty="0"/>
              <a:t>Consequently, results are not exactly what would be expected with normally distributed variables (or </a:t>
            </a:r>
            <a:r>
              <a:rPr lang="en-US" dirty="0" smtClean="0"/>
              <a:t>analysis </a:t>
            </a:r>
            <a:r>
              <a:rPr lang="en-US" dirty="0"/>
              <a:t>like regression analysis, that </a:t>
            </a:r>
            <a:r>
              <a:rPr lang="en-US" dirty="0" smtClean="0"/>
              <a:t>assume </a:t>
            </a:r>
            <a:r>
              <a:rPr lang="en-US" dirty="0"/>
              <a:t>normal distributions)</a:t>
            </a:r>
          </a:p>
          <a:p>
            <a:r>
              <a:rPr lang="en-US" dirty="0" smtClean="0"/>
              <a:t>Advantages</a:t>
            </a:r>
          </a:p>
          <a:p>
            <a:pPr lvl="1"/>
            <a:r>
              <a:rPr lang="en-US" dirty="0" smtClean="0"/>
              <a:t>Very “tactile” and hands-on</a:t>
            </a:r>
          </a:p>
          <a:p>
            <a:pPr lvl="1"/>
            <a:r>
              <a:rPr lang="en-US" dirty="0" smtClean="0"/>
              <a:t>A good approach for non-quantitative students</a:t>
            </a:r>
          </a:p>
          <a:p>
            <a:pPr lvl="1"/>
            <a:r>
              <a:rPr lang="en-US" dirty="0" smtClean="0"/>
              <a:t>A good way to start teaching advanced statistical concepts</a:t>
            </a:r>
          </a:p>
          <a:p>
            <a:pPr lvl="1"/>
            <a:r>
              <a:rPr lang="en-US" dirty="0" smtClean="0"/>
              <a:t>A good gateway to statistical simulation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9888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Simulations</a:t>
            </a:r>
            <a:endParaRPr lang="en-US" dirty="0"/>
          </a:p>
        </p:txBody>
      </p:sp>
      <p:sp>
        <p:nvSpPr>
          <p:cNvPr id="3" name="Content Placeholder 2"/>
          <p:cNvSpPr>
            <a:spLocks noGrp="1"/>
          </p:cNvSpPr>
          <p:nvPr>
            <p:ph idx="1"/>
          </p:nvPr>
        </p:nvSpPr>
        <p:spPr/>
        <p:txBody>
          <a:bodyPr/>
          <a:lstStyle/>
          <a:p>
            <a:r>
              <a:rPr lang="en-US" sz="2400" dirty="0" smtClean="0"/>
              <a:t>A full simulation manual </a:t>
            </a:r>
            <a:r>
              <a:rPr lang="en-US" sz="2400" dirty="0"/>
              <a:t>is available at </a:t>
            </a:r>
            <a:r>
              <a:rPr lang="en-US" sz="2400" dirty="0">
                <a:hlinkClick r:id="rId2"/>
              </a:rPr>
              <a:t>http://</a:t>
            </a:r>
            <a:r>
              <a:rPr lang="en-US" sz="2400" dirty="0" smtClean="0">
                <a:hlinkClick r:id="rId2"/>
              </a:rPr>
              <a:t>www.socialresearchmethods.net/simul/simul.htm</a:t>
            </a:r>
            <a:endParaRPr lang="en-US" sz="2400" dirty="0" smtClean="0"/>
          </a:p>
          <a:p>
            <a:r>
              <a:rPr lang="en-US" sz="2400" dirty="0" smtClean="0"/>
              <a:t>Complete set of dice rolling and computer (Minitab) simulations for:</a:t>
            </a:r>
          </a:p>
          <a:p>
            <a:pPr lvl="1"/>
            <a:r>
              <a:rPr lang="en-US" sz="2000" dirty="0" smtClean="0"/>
              <a:t>Generating data</a:t>
            </a:r>
          </a:p>
          <a:p>
            <a:pPr lvl="1"/>
            <a:r>
              <a:rPr lang="en-US" sz="2000" dirty="0" smtClean="0"/>
              <a:t>The randomized experimental design</a:t>
            </a:r>
          </a:p>
          <a:p>
            <a:pPr lvl="1"/>
            <a:r>
              <a:rPr lang="en-US" sz="2000" dirty="0" smtClean="0"/>
              <a:t>The Nonequivalent Group Design</a:t>
            </a:r>
          </a:p>
          <a:p>
            <a:pPr lvl="1"/>
            <a:r>
              <a:rPr lang="en-US" sz="2000" dirty="0" smtClean="0"/>
              <a:t>The Regression Discontinuity Design</a:t>
            </a:r>
          </a:p>
          <a:p>
            <a:pPr lvl="1"/>
            <a:r>
              <a:rPr lang="en-US" sz="2000" dirty="0" smtClean="0"/>
              <a:t>Regression Artifacts (or “regression to the mean”)</a:t>
            </a:r>
          </a:p>
          <a:p>
            <a:r>
              <a:rPr lang="en-US" sz="2400" dirty="0" smtClean="0"/>
              <a:t>Invitation - some other possible directions</a:t>
            </a:r>
          </a:p>
          <a:p>
            <a:pPr lvl="1"/>
            <a:r>
              <a:rPr lang="en-US" sz="2000" dirty="0" smtClean="0"/>
              <a:t>Excel</a:t>
            </a:r>
          </a:p>
          <a:p>
            <a:pPr lvl="1"/>
            <a:r>
              <a:rPr lang="en-US" sz="2000" dirty="0" smtClean="0"/>
              <a:t>SPSS</a:t>
            </a:r>
          </a:p>
          <a:p>
            <a:pPr lvl="1"/>
            <a:r>
              <a:rPr lang="en-US" sz="2000" dirty="0" smtClean="0"/>
              <a:t>SAS</a:t>
            </a:r>
          </a:p>
          <a:p>
            <a:pPr lvl="1"/>
            <a:r>
              <a:rPr lang="en-US" sz="2000" dirty="0"/>
              <a:t>R</a:t>
            </a:r>
            <a:endParaRPr lang="en-US" dirty="0" smtClean="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6305550"/>
            <a:ext cx="456928"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6847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left)">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1528763"/>
            <a:ext cx="7478713" cy="3500437"/>
          </a:xfrm>
        </p:spPr>
        <p:txBody>
          <a:bodyPr/>
          <a:lstStyle/>
          <a:p>
            <a:r>
              <a:rPr lang="en-US" dirty="0" smtClean="0"/>
              <a:t>Activity 4</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Validity Thinking Scenarios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750" y="1524000"/>
            <a:ext cx="5680450" cy="263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438351"/>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Setup</a:t>
            </a:r>
            <a:endParaRPr lang="en-US" dirty="0"/>
          </a:p>
        </p:txBody>
      </p:sp>
      <p:sp>
        <p:nvSpPr>
          <p:cNvPr id="4" name="TextBox 3"/>
          <p:cNvSpPr txBox="1"/>
          <p:nvPr/>
        </p:nvSpPr>
        <p:spPr>
          <a:xfrm>
            <a:off x="4122678" y="914400"/>
            <a:ext cx="4792722" cy="646331"/>
          </a:xfrm>
          <a:prstGeom prst="rect">
            <a:avLst/>
          </a:prstGeom>
          <a:noFill/>
        </p:spPr>
        <p:txBody>
          <a:bodyPr wrap="none" rtlCol="0">
            <a:spAutoFit/>
          </a:bodyPr>
          <a:lstStyle/>
          <a:p>
            <a:r>
              <a:rPr lang="en-US" sz="3600" b="1" dirty="0" smtClean="0">
                <a:solidFill>
                  <a:srgbClr val="0066CC"/>
                </a:solidFill>
                <a:latin typeface="Arial" pitchFamily="34" charset="0"/>
                <a:cs typeface="Arial" pitchFamily="34" charset="0"/>
              </a:rPr>
              <a:t>Texting while Driving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600200"/>
            <a:ext cx="8650287" cy="21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3886200"/>
            <a:ext cx="865028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303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left)">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Setup (</a:t>
            </a:r>
            <a:r>
              <a:rPr lang="en-US" dirty="0" err="1" smtClean="0"/>
              <a:t>cont</a:t>
            </a:r>
            <a:r>
              <a:rPr lang="en-US" dirty="0" smtClean="0"/>
              <a:t>)</a:t>
            </a:r>
            <a:endParaRPr lang="en-US" dirty="0"/>
          </a:p>
        </p:txBody>
      </p:sp>
      <p:sp>
        <p:nvSpPr>
          <p:cNvPr id="3" name="Rectangle 2"/>
          <p:cNvSpPr/>
          <p:nvPr/>
        </p:nvSpPr>
        <p:spPr>
          <a:xfrm>
            <a:off x="152400" y="762000"/>
            <a:ext cx="3584636" cy="461665"/>
          </a:xfrm>
          <a:prstGeom prst="rect">
            <a:avLst/>
          </a:prstGeom>
        </p:spPr>
        <p:txBody>
          <a:bodyPr wrap="none">
            <a:spAutoFit/>
          </a:bodyPr>
          <a:lstStyle/>
          <a:p>
            <a:r>
              <a:rPr lang="en-US" b="1" dirty="0" smtClean="0">
                <a:solidFill>
                  <a:srgbClr val="0066CC"/>
                </a:solidFill>
                <a:latin typeface="Arial" pitchFamily="34" charset="0"/>
                <a:cs typeface="Arial" pitchFamily="34" charset="0"/>
              </a:rPr>
              <a:t>Interventions Include…</a:t>
            </a:r>
            <a:endParaRPr lang="en-US" b="1" dirty="0">
              <a:solidFill>
                <a:srgbClr val="0066CC"/>
              </a:solidFill>
              <a:latin typeface="Arial" pitchFamily="34" charset="0"/>
              <a:cs typeface="Arial" pitchFamily="34" charset="0"/>
            </a:endParaRPr>
          </a:p>
        </p:txBody>
      </p:sp>
      <p:grpSp>
        <p:nvGrpSpPr>
          <p:cNvPr id="5" name="Group 4"/>
          <p:cNvGrpSpPr/>
          <p:nvPr/>
        </p:nvGrpSpPr>
        <p:grpSpPr>
          <a:xfrm>
            <a:off x="5943600" y="2549525"/>
            <a:ext cx="2970213" cy="4156075"/>
            <a:chOff x="6097587" y="152400"/>
            <a:chExt cx="2970213" cy="4156075"/>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87" y="914400"/>
              <a:ext cx="2589213" cy="193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2438400"/>
              <a:ext cx="2700337" cy="187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144002" y="152400"/>
              <a:ext cx="2390398" cy="646331"/>
            </a:xfrm>
            <a:prstGeom prst="rect">
              <a:avLst/>
            </a:prstGeom>
          </p:spPr>
          <p:txBody>
            <a:bodyPr wrap="none">
              <a:spAutoFit/>
            </a:bodyPr>
            <a:lstStyle/>
            <a:p>
              <a:pPr algn="ctr"/>
              <a:r>
                <a:rPr lang="en-US" sz="1800" b="1" dirty="0" smtClean="0">
                  <a:solidFill>
                    <a:srgbClr val="0066CC"/>
                  </a:solidFill>
                  <a:latin typeface="Arial" pitchFamily="34" charset="0"/>
                  <a:cs typeface="Arial" pitchFamily="34" charset="0"/>
                </a:rPr>
                <a:t>Education – humor</a:t>
              </a:r>
            </a:p>
            <a:p>
              <a:pPr algn="ctr"/>
              <a:r>
                <a:rPr lang="en-US" sz="1800" b="1" dirty="0" smtClean="0">
                  <a:solidFill>
                    <a:srgbClr val="0066CC"/>
                  </a:solidFill>
                  <a:latin typeface="Arial" pitchFamily="34" charset="0"/>
                  <a:cs typeface="Arial" pitchFamily="34" charset="0"/>
                </a:rPr>
                <a:t>(sometimes morbid)</a:t>
              </a:r>
              <a:endParaRPr lang="en-US" sz="1800" b="1" dirty="0">
                <a:solidFill>
                  <a:srgbClr val="0066CC"/>
                </a:solidFill>
                <a:latin typeface="Arial" pitchFamily="34" charset="0"/>
                <a:cs typeface="Arial" pitchFamily="34" charset="0"/>
              </a:endParaRPr>
            </a:p>
          </p:txBody>
        </p:sp>
      </p:grpSp>
      <p:grpSp>
        <p:nvGrpSpPr>
          <p:cNvPr id="9" name="Group 8"/>
          <p:cNvGrpSpPr/>
          <p:nvPr/>
        </p:nvGrpSpPr>
        <p:grpSpPr>
          <a:xfrm>
            <a:off x="304800" y="1307068"/>
            <a:ext cx="2146806" cy="2466419"/>
            <a:chOff x="304800" y="1307068"/>
            <a:chExt cx="2146806" cy="2466419"/>
          </a:xfrm>
        </p:grpSpPr>
        <p:sp>
          <p:nvSpPr>
            <p:cNvPr id="8" name="Rectangle 7"/>
            <p:cNvSpPr/>
            <p:nvPr/>
          </p:nvSpPr>
          <p:spPr>
            <a:xfrm>
              <a:off x="304800" y="1307068"/>
              <a:ext cx="2146806" cy="369332"/>
            </a:xfrm>
            <a:prstGeom prst="rect">
              <a:avLst/>
            </a:prstGeom>
          </p:spPr>
          <p:txBody>
            <a:bodyPr wrap="none">
              <a:spAutoFit/>
            </a:bodyPr>
            <a:lstStyle/>
            <a:p>
              <a:pPr algn="ctr"/>
              <a:r>
                <a:rPr lang="en-US" sz="1800" b="1" dirty="0" smtClean="0">
                  <a:solidFill>
                    <a:srgbClr val="0066CC"/>
                  </a:solidFill>
                  <a:latin typeface="Arial" pitchFamily="34" charset="0"/>
                  <a:cs typeface="Arial" pitchFamily="34" charset="0"/>
                </a:rPr>
                <a:t>Public Awareness</a:t>
              </a:r>
              <a:endParaRPr lang="en-US" sz="1800" b="1" dirty="0">
                <a:solidFill>
                  <a:srgbClr val="0066CC"/>
                </a:solidFill>
                <a:latin typeface="Arial" pitchFamily="34" charset="0"/>
                <a:cs typeface="Arial" pitchFamily="34"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754187"/>
              <a:ext cx="20002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381000" y="4583668"/>
            <a:ext cx="5257801" cy="1918733"/>
            <a:chOff x="381000" y="4583668"/>
            <a:chExt cx="5257801" cy="1918733"/>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1" y="4988951"/>
              <a:ext cx="5257800" cy="151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81000" y="4583668"/>
              <a:ext cx="1462772" cy="369332"/>
            </a:xfrm>
            <a:prstGeom prst="rect">
              <a:avLst/>
            </a:prstGeom>
          </p:spPr>
          <p:txBody>
            <a:bodyPr wrap="none">
              <a:spAutoFit/>
            </a:bodyPr>
            <a:lstStyle/>
            <a:p>
              <a:pPr algn="ctr"/>
              <a:r>
                <a:rPr lang="en-US" sz="1800" b="1" dirty="0" smtClean="0">
                  <a:solidFill>
                    <a:srgbClr val="0066CC"/>
                  </a:solidFill>
                  <a:latin typeface="Arial" pitchFamily="34" charset="0"/>
                  <a:cs typeface="Arial" pitchFamily="34" charset="0"/>
                </a:rPr>
                <a:t>Technology</a:t>
              </a:r>
              <a:endParaRPr lang="en-US" sz="1800" b="1" dirty="0">
                <a:solidFill>
                  <a:srgbClr val="0066CC"/>
                </a:solidFill>
                <a:latin typeface="Arial" pitchFamily="34" charset="0"/>
                <a:cs typeface="Arial" pitchFamily="34" charset="0"/>
              </a:endParaRPr>
            </a:p>
          </p:txBody>
        </p:sp>
      </p:grpSp>
      <p:grpSp>
        <p:nvGrpSpPr>
          <p:cNvPr id="4" name="Group 3"/>
          <p:cNvGrpSpPr/>
          <p:nvPr/>
        </p:nvGrpSpPr>
        <p:grpSpPr>
          <a:xfrm>
            <a:off x="4572000" y="381000"/>
            <a:ext cx="4038600" cy="1948895"/>
            <a:chOff x="3276600" y="2450068"/>
            <a:chExt cx="4038600" cy="1948895"/>
          </a:xfrm>
        </p:grpSpPr>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459038"/>
              <a:ext cx="2589213" cy="193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258053" y="2450068"/>
              <a:ext cx="761747" cy="369332"/>
            </a:xfrm>
            <a:prstGeom prst="rect">
              <a:avLst/>
            </a:prstGeom>
          </p:spPr>
          <p:txBody>
            <a:bodyPr wrap="none">
              <a:spAutoFit/>
            </a:bodyPr>
            <a:lstStyle/>
            <a:p>
              <a:pPr algn="ctr"/>
              <a:r>
                <a:rPr lang="en-US" sz="1800" b="1" dirty="0" smtClean="0">
                  <a:solidFill>
                    <a:srgbClr val="0066CC"/>
                  </a:solidFill>
                  <a:latin typeface="Arial" pitchFamily="34" charset="0"/>
                  <a:cs typeface="Arial" pitchFamily="34" charset="0"/>
                </a:rPr>
                <a:t>Laws</a:t>
              </a:r>
              <a:endParaRPr lang="en-US" sz="1800" b="1" dirty="0">
                <a:solidFill>
                  <a:srgbClr val="0066CC"/>
                </a:solidFill>
                <a:latin typeface="Arial" pitchFamily="34" charset="0"/>
                <a:cs typeface="Arial" pitchFamily="34" charset="0"/>
              </a:endParaRPr>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4713" y="2844800"/>
              <a:ext cx="1360487"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2555407" y="2588180"/>
            <a:ext cx="3083393" cy="1755220"/>
            <a:chOff x="2301875" y="2678668"/>
            <a:chExt cx="3083393" cy="1755220"/>
          </a:xfrm>
        </p:grpSpPr>
        <p:sp>
          <p:nvSpPr>
            <p:cNvPr id="16" name="Rectangle 15"/>
            <p:cNvSpPr/>
            <p:nvPr/>
          </p:nvSpPr>
          <p:spPr>
            <a:xfrm>
              <a:off x="2718904" y="2678668"/>
              <a:ext cx="2249334" cy="369332"/>
            </a:xfrm>
            <a:prstGeom prst="rect">
              <a:avLst/>
            </a:prstGeom>
          </p:spPr>
          <p:txBody>
            <a:bodyPr wrap="none">
              <a:spAutoFit/>
            </a:bodyPr>
            <a:lstStyle/>
            <a:p>
              <a:pPr algn="ctr"/>
              <a:r>
                <a:rPr lang="en-US" sz="1800" b="1" dirty="0" smtClean="0">
                  <a:solidFill>
                    <a:srgbClr val="0066CC"/>
                  </a:solidFill>
                  <a:latin typeface="Arial" pitchFamily="34" charset="0"/>
                  <a:cs typeface="Arial" pitchFamily="34" charset="0"/>
                </a:rPr>
                <a:t>Pledge Campaigns</a:t>
              </a:r>
              <a:endParaRPr lang="en-US" sz="1800" b="1" dirty="0">
                <a:solidFill>
                  <a:srgbClr val="0066CC"/>
                </a:solidFill>
                <a:latin typeface="Arial" pitchFamily="34" charset="0"/>
                <a:cs typeface="Arial" pitchFamily="34" charset="0"/>
              </a:endParaRPr>
            </a:p>
          </p:txBody>
        </p:sp>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1875" y="3069001"/>
              <a:ext cx="3083393" cy="136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8815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a Study…</a:t>
            </a:r>
            <a:endParaRPr lang="en-US" dirty="0"/>
          </a:p>
        </p:txBody>
      </p:sp>
      <p:sp>
        <p:nvSpPr>
          <p:cNvPr id="3" name="Content Placeholder 2"/>
          <p:cNvSpPr>
            <a:spLocks noGrp="1"/>
          </p:cNvSpPr>
          <p:nvPr>
            <p:ph idx="1"/>
          </p:nvPr>
        </p:nvSpPr>
        <p:spPr>
          <a:xfrm>
            <a:off x="152400" y="1003300"/>
            <a:ext cx="3581400" cy="5702300"/>
          </a:xfrm>
        </p:spPr>
        <p:txBody>
          <a:bodyPr/>
          <a:lstStyle/>
          <a:p>
            <a:r>
              <a:rPr lang="en-US" sz="1600" dirty="0"/>
              <a:t>“U Drive. U Text. U Pay</a:t>
            </a:r>
            <a:r>
              <a:rPr lang="en-US" sz="1600" dirty="0" smtClean="0"/>
              <a:t>.”</a:t>
            </a:r>
            <a:endParaRPr lang="en-US" sz="1600" dirty="0"/>
          </a:p>
          <a:p>
            <a:r>
              <a:rPr lang="en-US" sz="1600" dirty="0"/>
              <a:t>The state received $2.3 million in federal distracted-driving-prevention funds from the National Highway Traffic Safety Administration (NHTSA</a:t>
            </a:r>
            <a:r>
              <a:rPr lang="en-US" sz="1600" dirty="0" smtClean="0"/>
              <a:t>).</a:t>
            </a:r>
            <a:endParaRPr lang="en-US" sz="1600" dirty="0"/>
          </a:p>
          <a:p>
            <a:r>
              <a:rPr lang="en-US" sz="1600" dirty="0"/>
              <a:t>North Haven Police received a grant for $10,125, Orange Police received $11,100, Branford received $11,325, and Derby also received a grant to carry out this enforcement mobilization. to carry out this enforcement mobilization</a:t>
            </a:r>
            <a:r>
              <a:rPr lang="en-US" sz="1600" dirty="0" smtClean="0"/>
              <a:t>.</a:t>
            </a:r>
            <a:endParaRPr lang="en-US" sz="1600" dirty="0"/>
          </a:p>
          <a:p>
            <a:r>
              <a:rPr lang="en-US" sz="1600" dirty="0"/>
              <a:t>These funds, and similar disbursements to other towns, will go toward </a:t>
            </a:r>
            <a:r>
              <a:rPr lang="en-US" sz="1600" dirty="0">
                <a:solidFill>
                  <a:srgbClr val="0066CC"/>
                </a:solidFill>
              </a:rPr>
              <a:t>overtime staffing</a:t>
            </a:r>
            <a:r>
              <a:rPr lang="en-US" sz="1600" dirty="0"/>
              <a:t>, according to Aaron Swanson, distracted driving program manager for the DOT</a:t>
            </a:r>
            <a:r>
              <a:rPr lang="en-US" sz="1600" dirty="0" smtClean="0"/>
              <a:t>.</a:t>
            </a:r>
          </a:p>
          <a:p>
            <a:r>
              <a:rPr lang="en-US" sz="1600" dirty="0"/>
              <a:t>The DOT will also purchase </a:t>
            </a:r>
            <a:r>
              <a:rPr lang="en-US" sz="1600" dirty="0" smtClean="0">
                <a:solidFill>
                  <a:srgbClr val="0066CC"/>
                </a:solidFill>
              </a:rPr>
              <a:t>advertising </a:t>
            </a:r>
            <a:r>
              <a:rPr lang="en-US" sz="1600" dirty="0">
                <a:solidFill>
                  <a:srgbClr val="0066CC"/>
                </a:solidFill>
              </a:rPr>
              <a:t>to inform the public </a:t>
            </a:r>
            <a:r>
              <a:rPr lang="en-US" sz="1600" dirty="0"/>
              <a:t>of the enforcement campaign.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97" y="209550"/>
            <a:ext cx="4924403"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6714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30" name="Group 4229"/>
          <p:cNvGrpSpPr>
            <a:grpSpLocks noChangeAspect="1"/>
          </p:cNvGrpSpPr>
          <p:nvPr/>
        </p:nvGrpSpPr>
        <p:grpSpPr>
          <a:xfrm>
            <a:off x="228600" y="1219200"/>
            <a:ext cx="8701880" cy="5227160"/>
            <a:chOff x="2281238" y="2052638"/>
            <a:chExt cx="4579937" cy="2751137"/>
          </a:xfrm>
        </p:grpSpPr>
        <p:sp>
          <p:nvSpPr>
            <p:cNvPr id="4199" name="AutoShape 158"/>
            <p:cNvSpPr>
              <a:spLocks noChangeAspect="1" noChangeArrowheads="1" noTextEdit="1"/>
            </p:cNvSpPr>
            <p:nvPr/>
          </p:nvSpPr>
          <p:spPr bwMode="auto">
            <a:xfrm>
              <a:off x="2281238" y="2052638"/>
              <a:ext cx="4579937"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200" name="Rectangle 160"/>
            <p:cNvSpPr>
              <a:spLocks noChangeArrowheads="1"/>
            </p:cNvSpPr>
            <p:nvPr/>
          </p:nvSpPr>
          <p:spPr bwMode="auto">
            <a:xfrm>
              <a:off x="2284413" y="2055813"/>
              <a:ext cx="4573587" cy="2744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201" name="Rectangle 161"/>
            <p:cNvSpPr>
              <a:spLocks noChangeArrowheads="1"/>
            </p:cNvSpPr>
            <p:nvPr/>
          </p:nvSpPr>
          <p:spPr bwMode="auto">
            <a:xfrm>
              <a:off x="2614613" y="2198688"/>
              <a:ext cx="3516312" cy="228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202" name="Freeform 162"/>
            <p:cNvSpPr>
              <a:spLocks noEditPoints="1"/>
            </p:cNvSpPr>
            <p:nvPr/>
          </p:nvSpPr>
          <p:spPr bwMode="auto">
            <a:xfrm>
              <a:off x="2614613" y="2193925"/>
              <a:ext cx="3516312" cy="1911350"/>
            </a:xfrm>
            <a:custGeom>
              <a:avLst/>
              <a:gdLst>
                <a:gd name="T0" fmla="*/ 0 w 2215"/>
                <a:gd name="T1" fmla="*/ 1198 h 1204"/>
                <a:gd name="T2" fmla="*/ 2215 w 2215"/>
                <a:gd name="T3" fmla="*/ 1198 h 1204"/>
                <a:gd name="T4" fmla="*/ 2215 w 2215"/>
                <a:gd name="T5" fmla="*/ 1204 h 1204"/>
                <a:gd name="T6" fmla="*/ 0 w 2215"/>
                <a:gd name="T7" fmla="*/ 1204 h 1204"/>
                <a:gd name="T8" fmla="*/ 0 w 2215"/>
                <a:gd name="T9" fmla="*/ 1198 h 1204"/>
                <a:gd name="T10" fmla="*/ 0 w 2215"/>
                <a:gd name="T11" fmla="*/ 959 h 1204"/>
                <a:gd name="T12" fmla="*/ 2215 w 2215"/>
                <a:gd name="T13" fmla="*/ 959 h 1204"/>
                <a:gd name="T14" fmla="*/ 2215 w 2215"/>
                <a:gd name="T15" fmla="*/ 965 h 1204"/>
                <a:gd name="T16" fmla="*/ 0 w 2215"/>
                <a:gd name="T17" fmla="*/ 965 h 1204"/>
                <a:gd name="T18" fmla="*/ 0 w 2215"/>
                <a:gd name="T19" fmla="*/ 959 h 1204"/>
                <a:gd name="T20" fmla="*/ 0 w 2215"/>
                <a:gd name="T21" fmla="*/ 719 h 1204"/>
                <a:gd name="T22" fmla="*/ 2215 w 2215"/>
                <a:gd name="T23" fmla="*/ 719 h 1204"/>
                <a:gd name="T24" fmla="*/ 2215 w 2215"/>
                <a:gd name="T25" fmla="*/ 725 h 1204"/>
                <a:gd name="T26" fmla="*/ 0 w 2215"/>
                <a:gd name="T27" fmla="*/ 725 h 1204"/>
                <a:gd name="T28" fmla="*/ 0 w 2215"/>
                <a:gd name="T29" fmla="*/ 719 h 1204"/>
                <a:gd name="T30" fmla="*/ 0 w 2215"/>
                <a:gd name="T31" fmla="*/ 479 h 1204"/>
                <a:gd name="T32" fmla="*/ 2215 w 2215"/>
                <a:gd name="T33" fmla="*/ 479 h 1204"/>
                <a:gd name="T34" fmla="*/ 2215 w 2215"/>
                <a:gd name="T35" fmla="*/ 485 h 1204"/>
                <a:gd name="T36" fmla="*/ 0 w 2215"/>
                <a:gd name="T37" fmla="*/ 485 h 1204"/>
                <a:gd name="T38" fmla="*/ 0 w 2215"/>
                <a:gd name="T39" fmla="*/ 479 h 1204"/>
                <a:gd name="T40" fmla="*/ 0 w 2215"/>
                <a:gd name="T41" fmla="*/ 239 h 1204"/>
                <a:gd name="T42" fmla="*/ 2215 w 2215"/>
                <a:gd name="T43" fmla="*/ 239 h 1204"/>
                <a:gd name="T44" fmla="*/ 2215 w 2215"/>
                <a:gd name="T45" fmla="*/ 245 h 1204"/>
                <a:gd name="T46" fmla="*/ 0 w 2215"/>
                <a:gd name="T47" fmla="*/ 245 h 1204"/>
                <a:gd name="T48" fmla="*/ 0 w 2215"/>
                <a:gd name="T49" fmla="*/ 239 h 1204"/>
                <a:gd name="T50" fmla="*/ 0 w 2215"/>
                <a:gd name="T51" fmla="*/ 0 h 1204"/>
                <a:gd name="T52" fmla="*/ 2215 w 2215"/>
                <a:gd name="T53" fmla="*/ 0 h 1204"/>
                <a:gd name="T54" fmla="*/ 2215 w 2215"/>
                <a:gd name="T55" fmla="*/ 6 h 1204"/>
                <a:gd name="T56" fmla="*/ 0 w 2215"/>
                <a:gd name="T57" fmla="*/ 6 h 1204"/>
                <a:gd name="T58" fmla="*/ 0 w 2215"/>
                <a:gd name="T59"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5" h="1204">
                  <a:moveTo>
                    <a:pt x="0" y="1198"/>
                  </a:moveTo>
                  <a:lnTo>
                    <a:pt x="2215" y="1198"/>
                  </a:lnTo>
                  <a:lnTo>
                    <a:pt x="2215" y="1204"/>
                  </a:lnTo>
                  <a:lnTo>
                    <a:pt x="0" y="1204"/>
                  </a:lnTo>
                  <a:lnTo>
                    <a:pt x="0" y="1198"/>
                  </a:lnTo>
                  <a:close/>
                  <a:moveTo>
                    <a:pt x="0" y="959"/>
                  </a:moveTo>
                  <a:lnTo>
                    <a:pt x="2215" y="959"/>
                  </a:lnTo>
                  <a:lnTo>
                    <a:pt x="2215" y="965"/>
                  </a:lnTo>
                  <a:lnTo>
                    <a:pt x="0" y="965"/>
                  </a:lnTo>
                  <a:lnTo>
                    <a:pt x="0" y="959"/>
                  </a:lnTo>
                  <a:close/>
                  <a:moveTo>
                    <a:pt x="0" y="719"/>
                  </a:moveTo>
                  <a:lnTo>
                    <a:pt x="2215" y="719"/>
                  </a:lnTo>
                  <a:lnTo>
                    <a:pt x="2215" y="725"/>
                  </a:lnTo>
                  <a:lnTo>
                    <a:pt x="0" y="725"/>
                  </a:lnTo>
                  <a:lnTo>
                    <a:pt x="0" y="719"/>
                  </a:lnTo>
                  <a:close/>
                  <a:moveTo>
                    <a:pt x="0" y="479"/>
                  </a:moveTo>
                  <a:lnTo>
                    <a:pt x="2215" y="479"/>
                  </a:lnTo>
                  <a:lnTo>
                    <a:pt x="2215" y="485"/>
                  </a:lnTo>
                  <a:lnTo>
                    <a:pt x="0" y="485"/>
                  </a:lnTo>
                  <a:lnTo>
                    <a:pt x="0" y="479"/>
                  </a:lnTo>
                  <a:close/>
                  <a:moveTo>
                    <a:pt x="0" y="239"/>
                  </a:moveTo>
                  <a:lnTo>
                    <a:pt x="2215" y="239"/>
                  </a:lnTo>
                  <a:lnTo>
                    <a:pt x="2215" y="245"/>
                  </a:lnTo>
                  <a:lnTo>
                    <a:pt x="0" y="245"/>
                  </a:lnTo>
                  <a:lnTo>
                    <a:pt x="0" y="239"/>
                  </a:lnTo>
                  <a:close/>
                  <a:moveTo>
                    <a:pt x="0" y="0"/>
                  </a:moveTo>
                  <a:lnTo>
                    <a:pt x="2215" y="0"/>
                  </a:lnTo>
                  <a:lnTo>
                    <a:pt x="2215"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4203" name="Rectangle 163"/>
            <p:cNvSpPr>
              <a:spLocks noChangeArrowheads="1"/>
            </p:cNvSpPr>
            <p:nvPr/>
          </p:nvSpPr>
          <p:spPr bwMode="auto">
            <a:xfrm>
              <a:off x="2609850" y="2198688"/>
              <a:ext cx="9525" cy="228282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4204" name="Freeform 164"/>
            <p:cNvSpPr>
              <a:spLocks noEditPoints="1"/>
            </p:cNvSpPr>
            <p:nvPr/>
          </p:nvSpPr>
          <p:spPr bwMode="auto">
            <a:xfrm>
              <a:off x="2574925" y="2193925"/>
              <a:ext cx="39687" cy="2292350"/>
            </a:xfrm>
            <a:custGeom>
              <a:avLst/>
              <a:gdLst>
                <a:gd name="T0" fmla="*/ 0 w 25"/>
                <a:gd name="T1" fmla="*/ 1438 h 1444"/>
                <a:gd name="T2" fmla="*/ 25 w 25"/>
                <a:gd name="T3" fmla="*/ 1438 h 1444"/>
                <a:gd name="T4" fmla="*/ 25 w 25"/>
                <a:gd name="T5" fmla="*/ 1444 h 1444"/>
                <a:gd name="T6" fmla="*/ 0 w 25"/>
                <a:gd name="T7" fmla="*/ 1444 h 1444"/>
                <a:gd name="T8" fmla="*/ 0 w 25"/>
                <a:gd name="T9" fmla="*/ 1438 h 1444"/>
                <a:gd name="T10" fmla="*/ 0 w 25"/>
                <a:gd name="T11" fmla="*/ 1198 h 1444"/>
                <a:gd name="T12" fmla="*/ 25 w 25"/>
                <a:gd name="T13" fmla="*/ 1198 h 1444"/>
                <a:gd name="T14" fmla="*/ 25 w 25"/>
                <a:gd name="T15" fmla="*/ 1204 h 1444"/>
                <a:gd name="T16" fmla="*/ 0 w 25"/>
                <a:gd name="T17" fmla="*/ 1204 h 1444"/>
                <a:gd name="T18" fmla="*/ 0 w 25"/>
                <a:gd name="T19" fmla="*/ 1198 h 1444"/>
                <a:gd name="T20" fmla="*/ 0 w 25"/>
                <a:gd name="T21" fmla="*/ 959 h 1444"/>
                <a:gd name="T22" fmla="*/ 25 w 25"/>
                <a:gd name="T23" fmla="*/ 959 h 1444"/>
                <a:gd name="T24" fmla="*/ 25 w 25"/>
                <a:gd name="T25" fmla="*/ 965 h 1444"/>
                <a:gd name="T26" fmla="*/ 0 w 25"/>
                <a:gd name="T27" fmla="*/ 965 h 1444"/>
                <a:gd name="T28" fmla="*/ 0 w 25"/>
                <a:gd name="T29" fmla="*/ 959 h 1444"/>
                <a:gd name="T30" fmla="*/ 0 w 25"/>
                <a:gd name="T31" fmla="*/ 719 h 1444"/>
                <a:gd name="T32" fmla="*/ 25 w 25"/>
                <a:gd name="T33" fmla="*/ 719 h 1444"/>
                <a:gd name="T34" fmla="*/ 25 w 25"/>
                <a:gd name="T35" fmla="*/ 725 h 1444"/>
                <a:gd name="T36" fmla="*/ 0 w 25"/>
                <a:gd name="T37" fmla="*/ 725 h 1444"/>
                <a:gd name="T38" fmla="*/ 0 w 25"/>
                <a:gd name="T39" fmla="*/ 719 h 1444"/>
                <a:gd name="T40" fmla="*/ 0 w 25"/>
                <a:gd name="T41" fmla="*/ 479 h 1444"/>
                <a:gd name="T42" fmla="*/ 25 w 25"/>
                <a:gd name="T43" fmla="*/ 479 h 1444"/>
                <a:gd name="T44" fmla="*/ 25 w 25"/>
                <a:gd name="T45" fmla="*/ 485 h 1444"/>
                <a:gd name="T46" fmla="*/ 0 w 25"/>
                <a:gd name="T47" fmla="*/ 485 h 1444"/>
                <a:gd name="T48" fmla="*/ 0 w 25"/>
                <a:gd name="T49" fmla="*/ 479 h 1444"/>
                <a:gd name="T50" fmla="*/ 0 w 25"/>
                <a:gd name="T51" fmla="*/ 239 h 1444"/>
                <a:gd name="T52" fmla="*/ 25 w 25"/>
                <a:gd name="T53" fmla="*/ 239 h 1444"/>
                <a:gd name="T54" fmla="*/ 25 w 25"/>
                <a:gd name="T55" fmla="*/ 245 h 1444"/>
                <a:gd name="T56" fmla="*/ 0 w 25"/>
                <a:gd name="T57" fmla="*/ 245 h 1444"/>
                <a:gd name="T58" fmla="*/ 0 w 25"/>
                <a:gd name="T59" fmla="*/ 239 h 1444"/>
                <a:gd name="T60" fmla="*/ 0 w 25"/>
                <a:gd name="T61" fmla="*/ 0 h 1444"/>
                <a:gd name="T62" fmla="*/ 25 w 25"/>
                <a:gd name="T63" fmla="*/ 0 h 1444"/>
                <a:gd name="T64" fmla="*/ 25 w 25"/>
                <a:gd name="T65" fmla="*/ 6 h 1444"/>
                <a:gd name="T66" fmla="*/ 0 w 25"/>
                <a:gd name="T67" fmla="*/ 6 h 1444"/>
                <a:gd name="T68" fmla="*/ 0 w 25"/>
                <a:gd name="T69" fmla="*/ 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1444">
                  <a:moveTo>
                    <a:pt x="0" y="1438"/>
                  </a:moveTo>
                  <a:lnTo>
                    <a:pt x="25" y="1438"/>
                  </a:lnTo>
                  <a:lnTo>
                    <a:pt x="25" y="1444"/>
                  </a:lnTo>
                  <a:lnTo>
                    <a:pt x="0" y="1444"/>
                  </a:lnTo>
                  <a:lnTo>
                    <a:pt x="0" y="1438"/>
                  </a:lnTo>
                  <a:close/>
                  <a:moveTo>
                    <a:pt x="0" y="1198"/>
                  </a:moveTo>
                  <a:lnTo>
                    <a:pt x="25" y="1198"/>
                  </a:lnTo>
                  <a:lnTo>
                    <a:pt x="25" y="1204"/>
                  </a:lnTo>
                  <a:lnTo>
                    <a:pt x="0" y="1204"/>
                  </a:lnTo>
                  <a:lnTo>
                    <a:pt x="0" y="1198"/>
                  </a:lnTo>
                  <a:close/>
                  <a:moveTo>
                    <a:pt x="0" y="959"/>
                  </a:moveTo>
                  <a:lnTo>
                    <a:pt x="25" y="959"/>
                  </a:lnTo>
                  <a:lnTo>
                    <a:pt x="25" y="965"/>
                  </a:lnTo>
                  <a:lnTo>
                    <a:pt x="0" y="965"/>
                  </a:lnTo>
                  <a:lnTo>
                    <a:pt x="0" y="959"/>
                  </a:lnTo>
                  <a:close/>
                  <a:moveTo>
                    <a:pt x="0" y="719"/>
                  </a:moveTo>
                  <a:lnTo>
                    <a:pt x="25" y="719"/>
                  </a:lnTo>
                  <a:lnTo>
                    <a:pt x="25" y="725"/>
                  </a:lnTo>
                  <a:lnTo>
                    <a:pt x="0" y="725"/>
                  </a:lnTo>
                  <a:lnTo>
                    <a:pt x="0" y="719"/>
                  </a:lnTo>
                  <a:close/>
                  <a:moveTo>
                    <a:pt x="0" y="479"/>
                  </a:moveTo>
                  <a:lnTo>
                    <a:pt x="25" y="479"/>
                  </a:lnTo>
                  <a:lnTo>
                    <a:pt x="25" y="485"/>
                  </a:lnTo>
                  <a:lnTo>
                    <a:pt x="0" y="485"/>
                  </a:lnTo>
                  <a:lnTo>
                    <a:pt x="0" y="479"/>
                  </a:lnTo>
                  <a:close/>
                  <a:moveTo>
                    <a:pt x="0" y="239"/>
                  </a:moveTo>
                  <a:lnTo>
                    <a:pt x="25" y="239"/>
                  </a:lnTo>
                  <a:lnTo>
                    <a:pt x="25" y="245"/>
                  </a:lnTo>
                  <a:lnTo>
                    <a:pt x="0" y="245"/>
                  </a:lnTo>
                  <a:lnTo>
                    <a:pt x="0" y="239"/>
                  </a:lnTo>
                  <a:close/>
                  <a:moveTo>
                    <a:pt x="0" y="0"/>
                  </a:moveTo>
                  <a:lnTo>
                    <a:pt x="25" y="0"/>
                  </a:lnTo>
                  <a:lnTo>
                    <a:pt x="25"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4205" name="Rectangle 165"/>
            <p:cNvSpPr>
              <a:spLocks noChangeArrowheads="1"/>
            </p:cNvSpPr>
            <p:nvPr/>
          </p:nvSpPr>
          <p:spPr bwMode="auto">
            <a:xfrm>
              <a:off x="2614613" y="4476750"/>
              <a:ext cx="3516312" cy="952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4206" name="Freeform 166"/>
            <p:cNvSpPr>
              <a:spLocks noEditPoints="1"/>
            </p:cNvSpPr>
            <p:nvPr/>
          </p:nvSpPr>
          <p:spPr bwMode="auto">
            <a:xfrm>
              <a:off x="2609850" y="4481513"/>
              <a:ext cx="3525837" cy="41275"/>
            </a:xfrm>
            <a:custGeom>
              <a:avLst/>
              <a:gdLst>
                <a:gd name="T0" fmla="*/ 6 w 2221"/>
                <a:gd name="T1" fmla="*/ 0 h 26"/>
                <a:gd name="T2" fmla="*/ 6 w 2221"/>
                <a:gd name="T3" fmla="*/ 26 h 26"/>
                <a:gd name="T4" fmla="*/ 0 w 2221"/>
                <a:gd name="T5" fmla="*/ 26 h 26"/>
                <a:gd name="T6" fmla="*/ 0 w 2221"/>
                <a:gd name="T7" fmla="*/ 0 h 26"/>
                <a:gd name="T8" fmla="*/ 6 w 2221"/>
                <a:gd name="T9" fmla="*/ 0 h 26"/>
                <a:gd name="T10" fmla="*/ 375 w 2221"/>
                <a:gd name="T11" fmla="*/ 0 h 26"/>
                <a:gd name="T12" fmla="*/ 375 w 2221"/>
                <a:gd name="T13" fmla="*/ 26 h 26"/>
                <a:gd name="T14" fmla="*/ 370 w 2221"/>
                <a:gd name="T15" fmla="*/ 26 h 26"/>
                <a:gd name="T16" fmla="*/ 370 w 2221"/>
                <a:gd name="T17" fmla="*/ 0 h 26"/>
                <a:gd name="T18" fmla="*/ 375 w 2221"/>
                <a:gd name="T19" fmla="*/ 0 h 26"/>
                <a:gd name="T20" fmla="*/ 744 w 2221"/>
                <a:gd name="T21" fmla="*/ 0 h 26"/>
                <a:gd name="T22" fmla="*/ 744 w 2221"/>
                <a:gd name="T23" fmla="*/ 26 h 26"/>
                <a:gd name="T24" fmla="*/ 738 w 2221"/>
                <a:gd name="T25" fmla="*/ 26 h 26"/>
                <a:gd name="T26" fmla="*/ 738 w 2221"/>
                <a:gd name="T27" fmla="*/ 0 h 26"/>
                <a:gd name="T28" fmla="*/ 744 w 2221"/>
                <a:gd name="T29" fmla="*/ 0 h 26"/>
                <a:gd name="T30" fmla="*/ 1114 w 2221"/>
                <a:gd name="T31" fmla="*/ 0 h 26"/>
                <a:gd name="T32" fmla="*/ 1114 w 2221"/>
                <a:gd name="T33" fmla="*/ 26 h 26"/>
                <a:gd name="T34" fmla="*/ 1108 w 2221"/>
                <a:gd name="T35" fmla="*/ 26 h 26"/>
                <a:gd name="T36" fmla="*/ 1108 w 2221"/>
                <a:gd name="T37" fmla="*/ 0 h 26"/>
                <a:gd name="T38" fmla="*/ 1114 w 2221"/>
                <a:gd name="T39" fmla="*/ 0 h 26"/>
                <a:gd name="T40" fmla="*/ 1482 w 2221"/>
                <a:gd name="T41" fmla="*/ 0 h 26"/>
                <a:gd name="T42" fmla="*/ 1482 w 2221"/>
                <a:gd name="T43" fmla="*/ 26 h 26"/>
                <a:gd name="T44" fmla="*/ 1476 w 2221"/>
                <a:gd name="T45" fmla="*/ 26 h 26"/>
                <a:gd name="T46" fmla="*/ 1476 w 2221"/>
                <a:gd name="T47" fmla="*/ 0 h 26"/>
                <a:gd name="T48" fmla="*/ 1482 w 2221"/>
                <a:gd name="T49" fmla="*/ 0 h 26"/>
                <a:gd name="T50" fmla="*/ 1852 w 2221"/>
                <a:gd name="T51" fmla="*/ 0 h 26"/>
                <a:gd name="T52" fmla="*/ 1852 w 2221"/>
                <a:gd name="T53" fmla="*/ 26 h 26"/>
                <a:gd name="T54" fmla="*/ 1846 w 2221"/>
                <a:gd name="T55" fmla="*/ 26 h 26"/>
                <a:gd name="T56" fmla="*/ 1846 w 2221"/>
                <a:gd name="T57" fmla="*/ 0 h 26"/>
                <a:gd name="T58" fmla="*/ 1852 w 2221"/>
                <a:gd name="T59" fmla="*/ 0 h 26"/>
                <a:gd name="T60" fmla="*/ 2221 w 2221"/>
                <a:gd name="T61" fmla="*/ 0 h 26"/>
                <a:gd name="T62" fmla="*/ 2221 w 2221"/>
                <a:gd name="T63" fmla="*/ 26 h 26"/>
                <a:gd name="T64" fmla="*/ 2215 w 2221"/>
                <a:gd name="T65" fmla="*/ 26 h 26"/>
                <a:gd name="T66" fmla="*/ 2215 w 2221"/>
                <a:gd name="T67" fmla="*/ 0 h 26"/>
                <a:gd name="T68" fmla="*/ 2221 w 2221"/>
                <a:gd name="T6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1" h="26">
                  <a:moveTo>
                    <a:pt x="6" y="0"/>
                  </a:moveTo>
                  <a:lnTo>
                    <a:pt x="6" y="26"/>
                  </a:lnTo>
                  <a:lnTo>
                    <a:pt x="0" y="26"/>
                  </a:lnTo>
                  <a:lnTo>
                    <a:pt x="0" y="0"/>
                  </a:lnTo>
                  <a:lnTo>
                    <a:pt x="6" y="0"/>
                  </a:lnTo>
                  <a:close/>
                  <a:moveTo>
                    <a:pt x="375" y="0"/>
                  </a:moveTo>
                  <a:lnTo>
                    <a:pt x="375" y="26"/>
                  </a:lnTo>
                  <a:lnTo>
                    <a:pt x="370" y="26"/>
                  </a:lnTo>
                  <a:lnTo>
                    <a:pt x="370" y="0"/>
                  </a:lnTo>
                  <a:lnTo>
                    <a:pt x="375" y="0"/>
                  </a:lnTo>
                  <a:close/>
                  <a:moveTo>
                    <a:pt x="744" y="0"/>
                  </a:moveTo>
                  <a:lnTo>
                    <a:pt x="744" y="26"/>
                  </a:lnTo>
                  <a:lnTo>
                    <a:pt x="738" y="26"/>
                  </a:lnTo>
                  <a:lnTo>
                    <a:pt x="738" y="0"/>
                  </a:lnTo>
                  <a:lnTo>
                    <a:pt x="744" y="0"/>
                  </a:lnTo>
                  <a:close/>
                  <a:moveTo>
                    <a:pt x="1114" y="0"/>
                  </a:moveTo>
                  <a:lnTo>
                    <a:pt x="1114" y="26"/>
                  </a:lnTo>
                  <a:lnTo>
                    <a:pt x="1108" y="26"/>
                  </a:lnTo>
                  <a:lnTo>
                    <a:pt x="1108" y="0"/>
                  </a:lnTo>
                  <a:lnTo>
                    <a:pt x="1114" y="0"/>
                  </a:lnTo>
                  <a:close/>
                  <a:moveTo>
                    <a:pt x="1482" y="0"/>
                  </a:moveTo>
                  <a:lnTo>
                    <a:pt x="1482" y="26"/>
                  </a:lnTo>
                  <a:lnTo>
                    <a:pt x="1476" y="26"/>
                  </a:lnTo>
                  <a:lnTo>
                    <a:pt x="1476" y="0"/>
                  </a:lnTo>
                  <a:lnTo>
                    <a:pt x="1482" y="0"/>
                  </a:lnTo>
                  <a:close/>
                  <a:moveTo>
                    <a:pt x="1852" y="0"/>
                  </a:moveTo>
                  <a:lnTo>
                    <a:pt x="1852" y="26"/>
                  </a:lnTo>
                  <a:lnTo>
                    <a:pt x="1846" y="26"/>
                  </a:lnTo>
                  <a:lnTo>
                    <a:pt x="1846" y="0"/>
                  </a:lnTo>
                  <a:lnTo>
                    <a:pt x="1852" y="0"/>
                  </a:lnTo>
                  <a:close/>
                  <a:moveTo>
                    <a:pt x="2221" y="0"/>
                  </a:moveTo>
                  <a:lnTo>
                    <a:pt x="2221" y="26"/>
                  </a:lnTo>
                  <a:lnTo>
                    <a:pt x="2215" y="26"/>
                  </a:lnTo>
                  <a:lnTo>
                    <a:pt x="2215" y="0"/>
                  </a:lnTo>
                  <a:lnTo>
                    <a:pt x="2221"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4207" name="Freeform 167"/>
            <p:cNvSpPr>
              <a:spLocks/>
            </p:cNvSpPr>
            <p:nvPr/>
          </p:nvSpPr>
          <p:spPr bwMode="auto">
            <a:xfrm>
              <a:off x="4064000" y="3079750"/>
              <a:ext cx="617537" cy="855662"/>
            </a:xfrm>
            <a:custGeom>
              <a:avLst/>
              <a:gdLst>
                <a:gd name="T0" fmla="*/ 281 w 6487"/>
                <a:gd name="T1" fmla="*/ 80 h 8967"/>
                <a:gd name="T2" fmla="*/ 6441 w 6487"/>
                <a:gd name="T3" fmla="*/ 8720 h 8967"/>
                <a:gd name="T4" fmla="*/ 6407 w 6487"/>
                <a:gd name="T5" fmla="*/ 8921 h 8967"/>
                <a:gd name="T6" fmla="*/ 6206 w 6487"/>
                <a:gd name="T7" fmla="*/ 8887 h 8967"/>
                <a:gd name="T8" fmla="*/ 46 w 6487"/>
                <a:gd name="T9" fmla="*/ 247 h 8967"/>
                <a:gd name="T10" fmla="*/ 80 w 6487"/>
                <a:gd name="T11" fmla="*/ 46 h 8967"/>
                <a:gd name="T12" fmla="*/ 281 w 6487"/>
                <a:gd name="T13" fmla="*/ 80 h 8967"/>
              </a:gdLst>
              <a:ahLst/>
              <a:cxnLst>
                <a:cxn ang="0">
                  <a:pos x="T0" y="T1"/>
                </a:cxn>
                <a:cxn ang="0">
                  <a:pos x="T2" y="T3"/>
                </a:cxn>
                <a:cxn ang="0">
                  <a:pos x="T4" y="T5"/>
                </a:cxn>
                <a:cxn ang="0">
                  <a:pos x="T6" y="T7"/>
                </a:cxn>
                <a:cxn ang="0">
                  <a:pos x="T8" y="T9"/>
                </a:cxn>
                <a:cxn ang="0">
                  <a:pos x="T10" y="T11"/>
                </a:cxn>
                <a:cxn ang="0">
                  <a:pos x="T12" y="T13"/>
                </a:cxn>
              </a:cxnLst>
              <a:rect l="0" t="0" r="r" b="b"/>
              <a:pathLst>
                <a:path w="6487" h="8967">
                  <a:moveTo>
                    <a:pt x="281" y="80"/>
                  </a:moveTo>
                  <a:lnTo>
                    <a:pt x="6441" y="8720"/>
                  </a:lnTo>
                  <a:cubicBezTo>
                    <a:pt x="6487" y="8785"/>
                    <a:pt x="6472" y="8875"/>
                    <a:pt x="6407" y="8921"/>
                  </a:cubicBezTo>
                  <a:cubicBezTo>
                    <a:pt x="6342" y="8967"/>
                    <a:pt x="6252" y="8952"/>
                    <a:pt x="6206" y="8887"/>
                  </a:cubicBezTo>
                  <a:lnTo>
                    <a:pt x="46" y="247"/>
                  </a:lnTo>
                  <a:cubicBezTo>
                    <a:pt x="0" y="182"/>
                    <a:pt x="15" y="92"/>
                    <a:pt x="80" y="46"/>
                  </a:cubicBezTo>
                  <a:cubicBezTo>
                    <a:pt x="145" y="0"/>
                    <a:pt x="235" y="15"/>
                    <a:pt x="281" y="80"/>
                  </a:cubicBez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4208" name="Freeform 168"/>
            <p:cNvSpPr>
              <a:spLocks/>
            </p:cNvSpPr>
            <p:nvPr/>
          </p:nvSpPr>
          <p:spPr bwMode="auto">
            <a:xfrm>
              <a:off x="4035425" y="3051175"/>
              <a:ext cx="87312" cy="88900"/>
            </a:xfrm>
            <a:custGeom>
              <a:avLst/>
              <a:gdLst>
                <a:gd name="T0" fmla="*/ 28 w 55"/>
                <a:gd name="T1" fmla="*/ 0 h 56"/>
                <a:gd name="T2" fmla="*/ 55 w 55"/>
                <a:gd name="T3" fmla="*/ 28 h 56"/>
                <a:gd name="T4" fmla="*/ 28 w 55"/>
                <a:gd name="T5" fmla="*/ 56 h 56"/>
                <a:gd name="T6" fmla="*/ 0 w 55"/>
                <a:gd name="T7" fmla="*/ 28 h 56"/>
                <a:gd name="T8" fmla="*/ 28 w 55"/>
                <a:gd name="T9" fmla="*/ 0 h 56"/>
              </a:gdLst>
              <a:ahLst/>
              <a:cxnLst>
                <a:cxn ang="0">
                  <a:pos x="T0" y="T1"/>
                </a:cxn>
                <a:cxn ang="0">
                  <a:pos x="T2" y="T3"/>
                </a:cxn>
                <a:cxn ang="0">
                  <a:pos x="T4" y="T5"/>
                </a:cxn>
                <a:cxn ang="0">
                  <a:pos x="T6" y="T7"/>
                </a:cxn>
                <a:cxn ang="0">
                  <a:pos x="T8" y="T9"/>
                </a:cxn>
              </a:cxnLst>
              <a:rect l="0" t="0" r="r" b="b"/>
              <a:pathLst>
                <a:path w="55" h="56">
                  <a:moveTo>
                    <a:pt x="28" y="0"/>
                  </a:moveTo>
                  <a:lnTo>
                    <a:pt x="55" y="28"/>
                  </a:lnTo>
                  <a:lnTo>
                    <a:pt x="28" y="56"/>
                  </a:lnTo>
                  <a:lnTo>
                    <a:pt x="0" y="28"/>
                  </a:lnTo>
                  <a:lnTo>
                    <a:pt x="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209" name="Freeform 169"/>
            <p:cNvSpPr>
              <a:spLocks/>
            </p:cNvSpPr>
            <p:nvPr/>
          </p:nvSpPr>
          <p:spPr bwMode="auto">
            <a:xfrm>
              <a:off x="4035425" y="3051175"/>
              <a:ext cx="87312" cy="88900"/>
            </a:xfrm>
            <a:custGeom>
              <a:avLst/>
              <a:gdLst>
                <a:gd name="T0" fmla="*/ 28 w 55"/>
                <a:gd name="T1" fmla="*/ 0 h 56"/>
                <a:gd name="T2" fmla="*/ 55 w 55"/>
                <a:gd name="T3" fmla="*/ 28 h 56"/>
                <a:gd name="T4" fmla="*/ 28 w 55"/>
                <a:gd name="T5" fmla="*/ 56 h 56"/>
                <a:gd name="T6" fmla="*/ 0 w 55"/>
                <a:gd name="T7" fmla="*/ 28 h 56"/>
                <a:gd name="T8" fmla="*/ 28 w 55"/>
                <a:gd name="T9" fmla="*/ 0 h 56"/>
              </a:gdLst>
              <a:ahLst/>
              <a:cxnLst>
                <a:cxn ang="0">
                  <a:pos x="T0" y="T1"/>
                </a:cxn>
                <a:cxn ang="0">
                  <a:pos x="T2" y="T3"/>
                </a:cxn>
                <a:cxn ang="0">
                  <a:pos x="T4" y="T5"/>
                </a:cxn>
                <a:cxn ang="0">
                  <a:pos x="T6" y="T7"/>
                </a:cxn>
                <a:cxn ang="0">
                  <a:pos x="T8" y="T9"/>
                </a:cxn>
              </a:cxnLst>
              <a:rect l="0" t="0" r="r" b="b"/>
              <a:pathLst>
                <a:path w="55" h="56">
                  <a:moveTo>
                    <a:pt x="28" y="0"/>
                  </a:moveTo>
                  <a:lnTo>
                    <a:pt x="55" y="28"/>
                  </a:lnTo>
                  <a:lnTo>
                    <a:pt x="28" y="56"/>
                  </a:lnTo>
                  <a:lnTo>
                    <a:pt x="0" y="28"/>
                  </a:lnTo>
                  <a:lnTo>
                    <a:pt x="28" y="0"/>
                  </a:lnTo>
                  <a:close/>
                </a:path>
              </a:pathLst>
            </a:cu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210" name="Freeform 170"/>
            <p:cNvSpPr>
              <a:spLocks/>
            </p:cNvSpPr>
            <p:nvPr/>
          </p:nvSpPr>
          <p:spPr bwMode="auto">
            <a:xfrm>
              <a:off x="4619625" y="3873500"/>
              <a:ext cx="88900" cy="88900"/>
            </a:xfrm>
            <a:custGeom>
              <a:avLst/>
              <a:gdLst>
                <a:gd name="T0" fmla="*/ 28 w 56"/>
                <a:gd name="T1" fmla="*/ 0 h 56"/>
                <a:gd name="T2" fmla="*/ 56 w 56"/>
                <a:gd name="T3" fmla="*/ 28 h 56"/>
                <a:gd name="T4" fmla="*/ 28 w 56"/>
                <a:gd name="T5" fmla="*/ 56 h 56"/>
                <a:gd name="T6" fmla="*/ 0 w 56"/>
                <a:gd name="T7" fmla="*/ 28 h 56"/>
                <a:gd name="T8" fmla="*/ 28 w 56"/>
                <a:gd name="T9" fmla="*/ 0 h 56"/>
              </a:gdLst>
              <a:ahLst/>
              <a:cxnLst>
                <a:cxn ang="0">
                  <a:pos x="T0" y="T1"/>
                </a:cxn>
                <a:cxn ang="0">
                  <a:pos x="T2" y="T3"/>
                </a:cxn>
                <a:cxn ang="0">
                  <a:pos x="T4" y="T5"/>
                </a:cxn>
                <a:cxn ang="0">
                  <a:pos x="T6" y="T7"/>
                </a:cxn>
                <a:cxn ang="0">
                  <a:pos x="T8" y="T9"/>
                </a:cxn>
              </a:cxnLst>
              <a:rect l="0" t="0" r="r" b="b"/>
              <a:pathLst>
                <a:path w="56" h="56">
                  <a:moveTo>
                    <a:pt x="28" y="0"/>
                  </a:moveTo>
                  <a:lnTo>
                    <a:pt x="56" y="28"/>
                  </a:lnTo>
                  <a:lnTo>
                    <a:pt x="28" y="56"/>
                  </a:lnTo>
                  <a:lnTo>
                    <a:pt x="0" y="28"/>
                  </a:lnTo>
                  <a:lnTo>
                    <a:pt x="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211" name="Freeform 171"/>
            <p:cNvSpPr>
              <a:spLocks/>
            </p:cNvSpPr>
            <p:nvPr/>
          </p:nvSpPr>
          <p:spPr bwMode="auto">
            <a:xfrm>
              <a:off x="4619625" y="3873500"/>
              <a:ext cx="88900" cy="88900"/>
            </a:xfrm>
            <a:custGeom>
              <a:avLst/>
              <a:gdLst>
                <a:gd name="T0" fmla="*/ 28 w 56"/>
                <a:gd name="T1" fmla="*/ 0 h 56"/>
                <a:gd name="T2" fmla="*/ 56 w 56"/>
                <a:gd name="T3" fmla="*/ 28 h 56"/>
                <a:gd name="T4" fmla="*/ 28 w 56"/>
                <a:gd name="T5" fmla="*/ 56 h 56"/>
                <a:gd name="T6" fmla="*/ 0 w 56"/>
                <a:gd name="T7" fmla="*/ 28 h 56"/>
                <a:gd name="T8" fmla="*/ 28 w 56"/>
                <a:gd name="T9" fmla="*/ 0 h 56"/>
              </a:gdLst>
              <a:ahLst/>
              <a:cxnLst>
                <a:cxn ang="0">
                  <a:pos x="T0" y="T1"/>
                </a:cxn>
                <a:cxn ang="0">
                  <a:pos x="T2" y="T3"/>
                </a:cxn>
                <a:cxn ang="0">
                  <a:pos x="T4" y="T5"/>
                </a:cxn>
                <a:cxn ang="0">
                  <a:pos x="T6" y="T7"/>
                </a:cxn>
                <a:cxn ang="0">
                  <a:pos x="T8" y="T9"/>
                </a:cxn>
              </a:cxnLst>
              <a:rect l="0" t="0" r="r" b="b"/>
              <a:pathLst>
                <a:path w="56" h="56">
                  <a:moveTo>
                    <a:pt x="28" y="0"/>
                  </a:moveTo>
                  <a:lnTo>
                    <a:pt x="56" y="28"/>
                  </a:lnTo>
                  <a:lnTo>
                    <a:pt x="28" y="56"/>
                  </a:lnTo>
                  <a:lnTo>
                    <a:pt x="0" y="28"/>
                  </a:lnTo>
                  <a:lnTo>
                    <a:pt x="28" y="0"/>
                  </a:lnTo>
                  <a:close/>
                </a:path>
              </a:pathLst>
            </a:cu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212" name="Rectangle 172"/>
            <p:cNvSpPr>
              <a:spLocks noChangeArrowheads="1"/>
            </p:cNvSpPr>
            <p:nvPr/>
          </p:nvSpPr>
          <p:spPr bwMode="auto">
            <a:xfrm>
              <a:off x="2433638" y="4397375"/>
              <a:ext cx="54840"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13" name="Rectangle 173"/>
            <p:cNvSpPr>
              <a:spLocks noChangeArrowheads="1"/>
            </p:cNvSpPr>
            <p:nvPr/>
          </p:nvSpPr>
          <p:spPr bwMode="auto">
            <a:xfrm>
              <a:off x="2433638" y="4017963"/>
              <a:ext cx="54840"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5</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14" name="Rectangle 174"/>
            <p:cNvSpPr>
              <a:spLocks noChangeArrowheads="1"/>
            </p:cNvSpPr>
            <p:nvPr/>
          </p:nvSpPr>
          <p:spPr bwMode="auto">
            <a:xfrm>
              <a:off x="2368550" y="3636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15" name="Rectangle 175"/>
            <p:cNvSpPr>
              <a:spLocks noChangeArrowheads="1"/>
            </p:cNvSpPr>
            <p:nvPr/>
          </p:nvSpPr>
          <p:spPr bwMode="auto">
            <a:xfrm>
              <a:off x="2368550" y="3255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15</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16" name="Rectangle 176"/>
            <p:cNvSpPr>
              <a:spLocks noChangeArrowheads="1"/>
            </p:cNvSpPr>
            <p:nvPr/>
          </p:nvSpPr>
          <p:spPr bwMode="auto">
            <a:xfrm>
              <a:off x="2368550" y="2874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17" name="Rectangle 177"/>
            <p:cNvSpPr>
              <a:spLocks noChangeArrowheads="1"/>
            </p:cNvSpPr>
            <p:nvPr/>
          </p:nvSpPr>
          <p:spPr bwMode="auto">
            <a:xfrm>
              <a:off x="2368550" y="2493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25</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18" name="Rectangle 178"/>
            <p:cNvSpPr>
              <a:spLocks noChangeArrowheads="1"/>
            </p:cNvSpPr>
            <p:nvPr/>
          </p:nvSpPr>
          <p:spPr bwMode="auto">
            <a:xfrm>
              <a:off x="2368550" y="2114550"/>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19" name="Rectangle 179"/>
            <p:cNvSpPr>
              <a:spLocks noChangeArrowheads="1"/>
            </p:cNvSpPr>
            <p:nvPr/>
          </p:nvSpPr>
          <p:spPr bwMode="auto">
            <a:xfrm>
              <a:off x="2738438" y="4564063"/>
              <a:ext cx="290228"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Jun-14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20" name="Rectangle 180"/>
            <p:cNvSpPr>
              <a:spLocks noChangeArrowheads="1"/>
            </p:cNvSpPr>
            <p:nvPr/>
          </p:nvSpPr>
          <p:spPr bwMode="auto">
            <a:xfrm>
              <a:off x="3343275" y="4564063"/>
              <a:ext cx="258168"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Jul-14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21" name="Rectangle 181"/>
            <p:cNvSpPr>
              <a:spLocks noChangeArrowheads="1"/>
            </p:cNvSpPr>
            <p:nvPr/>
          </p:nvSpPr>
          <p:spPr bwMode="auto">
            <a:xfrm>
              <a:off x="3897313" y="4564063"/>
              <a:ext cx="312164"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Aug-14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22" name="Rectangle 182"/>
            <p:cNvSpPr>
              <a:spLocks noChangeArrowheads="1"/>
            </p:cNvSpPr>
            <p:nvPr/>
          </p:nvSpPr>
          <p:spPr bwMode="auto">
            <a:xfrm>
              <a:off x="4489450" y="4564063"/>
              <a:ext cx="302884"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Sep-14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23" name="Rectangle 183"/>
            <p:cNvSpPr>
              <a:spLocks noChangeArrowheads="1"/>
            </p:cNvSpPr>
            <p:nvPr/>
          </p:nvSpPr>
          <p:spPr bwMode="auto">
            <a:xfrm>
              <a:off x="5078413" y="4564063"/>
              <a:ext cx="296134"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Oct-14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24" name="Rectangle 184"/>
            <p:cNvSpPr>
              <a:spLocks noChangeArrowheads="1"/>
            </p:cNvSpPr>
            <p:nvPr/>
          </p:nvSpPr>
          <p:spPr bwMode="auto">
            <a:xfrm>
              <a:off x="5651500" y="4564063"/>
              <a:ext cx="318441"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Nov-14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25" name="Freeform 185"/>
            <p:cNvSpPr>
              <a:spLocks/>
            </p:cNvSpPr>
            <p:nvPr/>
          </p:nvSpPr>
          <p:spPr bwMode="auto">
            <a:xfrm>
              <a:off x="6316663" y="3414713"/>
              <a:ext cx="271462" cy="26987"/>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4226" name="Freeform 186"/>
            <p:cNvSpPr>
              <a:spLocks/>
            </p:cNvSpPr>
            <p:nvPr/>
          </p:nvSpPr>
          <p:spPr bwMode="auto">
            <a:xfrm>
              <a:off x="6413500" y="3390900"/>
              <a:ext cx="76200" cy="76200"/>
            </a:xfrm>
            <a:custGeom>
              <a:avLst/>
              <a:gdLst>
                <a:gd name="T0" fmla="*/ 24 w 48"/>
                <a:gd name="T1" fmla="*/ 0 h 48"/>
                <a:gd name="T2" fmla="*/ 48 w 48"/>
                <a:gd name="T3" fmla="*/ 24 h 48"/>
                <a:gd name="T4" fmla="*/ 24 w 48"/>
                <a:gd name="T5" fmla="*/ 48 h 48"/>
                <a:gd name="T6" fmla="*/ 0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lnTo>
                    <a:pt x="48" y="24"/>
                  </a:lnTo>
                  <a:lnTo>
                    <a:pt x="24" y="48"/>
                  </a:lnTo>
                  <a:lnTo>
                    <a:pt x="0" y="24"/>
                  </a:lnTo>
                  <a:lnTo>
                    <a:pt x="24"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227" name="Freeform 187"/>
            <p:cNvSpPr>
              <a:spLocks noEditPoints="1"/>
            </p:cNvSpPr>
            <p:nvPr/>
          </p:nvSpPr>
          <p:spPr bwMode="auto">
            <a:xfrm>
              <a:off x="6408738" y="3384550"/>
              <a:ext cx="85725" cy="87312"/>
            </a:xfrm>
            <a:custGeom>
              <a:avLst/>
              <a:gdLst>
                <a:gd name="T0" fmla="*/ 209 w 452"/>
                <a:gd name="T1" fmla="*/ 9 h 453"/>
                <a:gd name="T2" fmla="*/ 243 w 452"/>
                <a:gd name="T3" fmla="*/ 9 h 453"/>
                <a:gd name="T4" fmla="*/ 443 w 452"/>
                <a:gd name="T5" fmla="*/ 209 h 453"/>
                <a:gd name="T6" fmla="*/ 443 w 452"/>
                <a:gd name="T7" fmla="*/ 243 h 453"/>
                <a:gd name="T8" fmla="*/ 243 w 452"/>
                <a:gd name="T9" fmla="*/ 443 h 453"/>
                <a:gd name="T10" fmla="*/ 209 w 452"/>
                <a:gd name="T11" fmla="*/ 443 h 453"/>
                <a:gd name="T12" fmla="*/ 9 w 452"/>
                <a:gd name="T13" fmla="*/ 243 h 453"/>
                <a:gd name="T14" fmla="*/ 9 w 452"/>
                <a:gd name="T15" fmla="*/ 209 h 453"/>
                <a:gd name="T16" fmla="*/ 209 w 452"/>
                <a:gd name="T17" fmla="*/ 9 h 453"/>
                <a:gd name="T18" fmla="*/ 43 w 452"/>
                <a:gd name="T19" fmla="*/ 243 h 453"/>
                <a:gd name="T20" fmla="*/ 43 w 452"/>
                <a:gd name="T21" fmla="*/ 209 h 453"/>
                <a:gd name="T22" fmla="*/ 243 w 452"/>
                <a:gd name="T23" fmla="*/ 409 h 453"/>
                <a:gd name="T24" fmla="*/ 209 w 452"/>
                <a:gd name="T25" fmla="*/ 409 h 453"/>
                <a:gd name="T26" fmla="*/ 409 w 452"/>
                <a:gd name="T27" fmla="*/ 209 h 453"/>
                <a:gd name="T28" fmla="*/ 409 w 452"/>
                <a:gd name="T29" fmla="*/ 243 h 453"/>
                <a:gd name="T30" fmla="*/ 209 w 452"/>
                <a:gd name="T31" fmla="*/ 43 h 453"/>
                <a:gd name="T32" fmla="*/ 243 w 452"/>
                <a:gd name="T33" fmla="*/ 43 h 453"/>
                <a:gd name="T34" fmla="*/ 43 w 452"/>
                <a:gd name="T35" fmla="*/ 24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2" h="453">
                  <a:moveTo>
                    <a:pt x="209" y="9"/>
                  </a:moveTo>
                  <a:cubicBezTo>
                    <a:pt x="219" y="0"/>
                    <a:pt x="234" y="0"/>
                    <a:pt x="243" y="9"/>
                  </a:cubicBezTo>
                  <a:lnTo>
                    <a:pt x="443" y="209"/>
                  </a:lnTo>
                  <a:cubicBezTo>
                    <a:pt x="452" y="219"/>
                    <a:pt x="452" y="234"/>
                    <a:pt x="443" y="243"/>
                  </a:cubicBezTo>
                  <a:lnTo>
                    <a:pt x="243" y="443"/>
                  </a:lnTo>
                  <a:cubicBezTo>
                    <a:pt x="234" y="453"/>
                    <a:pt x="219" y="453"/>
                    <a:pt x="209" y="443"/>
                  </a:cubicBezTo>
                  <a:lnTo>
                    <a:pt x="9" y="243"/>
                  </a:lnTo>
                  <a:cubicBezTo>
                    <a:pt x="0" y="234"/>
                    <a:pt x="0" y="219"/>
                    <a:pt x="9" y="209"/>
                  </a:cubicBezTo>
                  <a:lnTo>
                    <a:pt x="209" y="9"/>
                  </a:lnTo>
                  <a:close/>
                  <a:moveTo>
                    <a:pt x="43" y="243"/>
                  </a:moveTo>
                  <a:lnTo>
                    <a:pt x="43" y="209"/>
                  </a:lnTo>
                  <a:lnTo>
                    <a:pt x="243" y="409"/>
                  </a:lnTo>
                  <a:lnTo>
                    <a:pt x="209" y="409"/>
                  </a:lnTo>
                  <a:lnTo>
                    <a:pt x="409" y="209"/>
                  </a:lnTo>
                  <a:lnTo>
                    <a:pt x="409" y="243"/>
                  </a:lnTo>
                  <a:lnTo>
                    <a:pt x="209" y="43"/>
                  </a:lnTo>
                  <a:lnTo>
                    <a:pt x="243" y="43"/>
                  </a:lnTo>
                  <a:lnTo>
                    <a:pt x="43" y="243"/>
                  </a:ln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4228" name="Rectangle 188"/>
            <p:cNvSpPr>
              <a:spLocks noChangeArrowheads="1"/>
            </p:cNvSpPr>
            <p:nvPr/>
          </p:nvSpPr>
          <p:spPr bwMode="auto">
            <a:xfrm>
              <a:off x="6600825" y="3344863"/>
              <a:ext cx="11021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CT</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29" name="Rectangle 189"/>
            <p:cNvSpPr>
              <a:spLocks noChangeArrowheads="1"/>
            </p:cNvSpPr>
            <p:nvPr/>
          </p:nvSpPr>
          <p:spPr bwMode="auto">
            <a:xfrm>
              <a:off x="2284413" y="2055813"/>
              <a:ext cx="4573587" cy="2744787"/>
            </a:xfrm>
            <a:prstGeom prst="rect">
              <a:avLst/>
            </a:prstGeom>
            <a:noFill/>
            <a:ln w="9525" cap="flat">
              <a:solidFill>
                <a:srgbClr val="86868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grpSp>
      <p:sp>
        <p:nvSpPr>
          <p:cNvPr id="2" name="Title 1"/>
          <p:cNvSpPr>
            <a:spLocks noGrp="1"/>
          </p:cNvSpPr>
          <p:nvPr>
            <p:ph type="title"/>
          </p:nvPr>
        </p:nvSpPr>
        <p:spPr/>
        <p:txBody>
          <a:bodyPr/>
          <a:lstStyle/>
          <a:p>
            <a:r>
              <a:rPr lang="en-US" dirty="0" smtClean="0"/>
              <a:t>Imagine the Results…</a:t>
            </a:r>
            <a:endParaRPr lang="en-US" dirty="0"/>
          </a:p>
        </p:txBody>
      </p:sp>
      <p:sp>
        <p:nvSpPr>
          <p:cNvPr id="5" name="TextBox 4"/>
          <p:cNvSpPr txBox="1"/>
          <p:nvPr/>
        </p:nvSpPr>
        <p:spPr>
          <a:xfrm>
            <a:off x="4465143" y="1676400"/>
            <a:ext cx="4450257" cy="830997"/>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b="1" dirty="0" smtClean="0">
                <a:solidFill>
                  <a:srgbClr val="0066CC"/>
                </a:solidFill>
                <a:latin typeface="Arial" pitchFamily="34" charset="0"/>
                <a:cs typeface="Arial" pitchFamily="34" charset="0"/>
              </a:rPr>
              <a:t>What would you conclude?</a:t>
            </a:r>
          </a:p>
          <a:p>
            <a:pPr marL="285750" indent="-285750">
              <a:buFont typeface="Arial" panose="020B0604020202020204" pitchFamily="34" charset="0"/>
              <a:buChar char="•"/>
            </a:pPr>
            <a:r>
              <a:rPr lang="en-US" b="1" dirty="0" smtClean="0">
                <a:solidFill>
                  <a:srgbClr val="0066CC"/>
                </a:solidFill>
                <a:latin typeface="Arial" pitchFamily="34" charset="0"/>
                <a:cs typeface="Arial" pitchFamily="34" charset="0"/>
              </a:rPr>
              <a:t>How could you be wrong?</a:t>
            </a:r>
          </a:p>
        </p:txBody>
      </p:sp>
      <p:pic>
        <p:nvPicPr>
          <p:cNvPr id="3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50204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30"/>
                                        </p:tgtEl>
                                        <p:attrNameLst>
                                          <p:attrName>style.visibility</p:attrName>
                                        </p:attrNameLst>
                                      </p:cBhvr>
                                      <p:to>
                                        <p:strVal val="visible"/>
                                      </p:to>
                                    </p:set>
                                    <p:animEffect transition="in" filter="wipe(left)">
                                      <p:cBhvr>
                                        <p:cTn id="7" dur="500"/>
                                        <p:tgtEl>
                                          <p:spTgt spid="42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and “Emotional Contagion”</a:t>
            </a:r>
            <a:endParaRPr lang="en-US" dirty="0"/>
          </a:p>
        </p:txBody>
      </p:sp>
      <p:sp>
        <p:nvSpPr>
          <p:cNvPr id="4" name="Rectangle 3"/>
          <p:cNvSpPr/>
          <p:nvPr/>
        </p:nvSpPr>
        <p:spPr>
          <a:xfrm>
            <a:off x="609600" y="1295400"/>
            <a:ext cx="7848600" cy="1569660"/>
          </a:xfrm>
          <a:prstGeom prst="rect">
            <a:avLst/>
          </a:prstGeom>
        </p:spPr>
        <p:txBody>
          <a:bodyPr wrap="square">
            <a:spAutoFit/>
          </a:bodyPr>
          <a:lstStyle/>
          <a:p>
            <a:r>
              <a:rPr lang="en-US" dirty="0"/>
              <a:t>Kramer, A.D.I., Guillory, J.E., &amp; Hancock, J.T. 2014. Experimental evidence of massive-scale emotional contagion through social networks. </a:t>
            </a:r>
            <a:r>
              <a:rPr lang="en-US" i="1" dirty="0"/>
              <a:t>PNAS, 111</a:t>
            </a:r>
            <a:r>
              <a:rPr lang="en-US" dirty="0"/>
              <a:t>, 8788-8790</a:t>
            </a:r>
            <a:r>
              <a:rPr lang="en-US" dirty="0" smtClean="0"/>
              <a:t>.</a:t>
            </a:r>
          </a:p>
          <a:p>
            <a:r>
              <a:rPr lang="en-US" dirty="0"/>
              <a:t>Available at: </a:t>
            </a:r>
            <a:r>
              <a:rPr lang="en-US" dirty="0">
                <a:hlinkClick r:id="rId2"/>
              </a:rPr>
              <a:t>http://</a:t>
            </a:r>
            <a:r>
              <a:rPr lang="en-US" dirty="0" smtClean="0">
                <a:hlinkClick r:id="rId2"/>
              </a:rPr>
              <a:t>www.pnas.org/content/111/24/8788.full</a:t>
            </a: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22" y="3365500"/>
            <a:ext cx="8160978" cy="205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6444245"/>
            <a:ext cx="1295400" cy="4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5052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left)">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76" name="Group 5175"/>
          <p:cNvGrpSpPr>
            <a:grpSpLocks noChangeAspect="1"/>
          </p:cNvGrpSpPr>
          <p:nvPr/>
        </p:nvGrpSpPr>
        <p:grpSpPr>
          <a:xfrm>
            <a:off x="228600" y="1219200"/>
            <a:ext cx="8701880" cy="5227160"/>
            <a:chOff x="2281238" y="2052638"/>
            <a:chExt cx="4579937" cy="2751137"/>
          </a:xfrm>
        </p:grpSpPr>
        <p:sp>
          <p:nvSpPr>
            <p:cNvPr id="5136" name="AutoShape 46"/>
            <p:cNvSpPr>
              <a:spLocks noChangeAspect="1" noChangeArrowheads="1" noTextEdit="1"/>
            </p:cNvSpPr>
            <p:nvPr/>
          </p:nvSpPr>
          <p:spPr bwMode="auto">
            <a:xfrm>
              <a:off x="2281238" y="2052638"/>
              <a:ext cx="4579937"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37" name="Rectangle 48"/>
            <p:cNvSpPr>
              <a:spLocks noChangeArrowheads="1"/>
            </p:cNvSpPr>
            <p:nvPr/>
          </p:nvSpPr>
          <p:spPr bwMode="auto">
            <a:xfrm>
              <a:off x="2284413" y="2055813"/>
              <a:ext cx="4573587" cy="2744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38" name="Rectangle 49"/>
            <p:cNvSpPr>
              <a:spLocks noChangeArrowheads="1"/>
            </p:cNvSpPr>
            <p:nvPr/>
          </p:nvSpPr>
          <p:spPr bwMode="auto">
            <a:xfrm>
              <a:off x="2614613" y="2198688"/>
              <a:ext cx="3516312" cy="228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39" name="Freeform 50"/>
            <p:cNvSpPr>
              <a:spLocks noEditPoints="1"/>
            </p:cNvSpPr>
            <p:nvPr/>
          </p:nvSpPr>
          <p:spPr bwMode="auto">
            <a:xfrm>
              <a:off x="2614613" y="2193925"/>
              <a:ext cx="3516312" cy="1911350"/>
            </a:xfrm>
            <a:custGeom>
              <a:avLst/>
              <a:gdLst>
                <a:gd name="T0" fmla="*/ 0 w 2215"/>
                <a:gd name="T1" fmla="*/ 1198 h 1204"/>
                <a:gd name="T2" fmla="*/ 2215 w 2215"/>
                <a:gd name="T3" fmla="*/ 1198 h 1204"/>
                <a:gd name="T4" fmla="*/ 2215 w 2215"/>
                <a:gd name="T5" fmla="*/ 1204 h 1204"/>
                <a:gd name="T6" fmla="*/ 0 w 2215"/>
                <a:gd name="T7" fmla="*/ 1204 h 1204"/>
                <a:gd name="T8" fmla="*/ 0 w 2215"/>
                <a:gd name="T9" fmla="*/ 1198 h 1204"/>
                <a:gd name="T10" fmla="*/ 0 w 2215"/>
                <a:gd name="T11" fmla="*/ 959 h 1204"/>
                <a:gd name="T12" fmla="*/ 2215 w 2215"/>
                <a:gd name="T13" fmla="*/ 959 h 1204"/>
                <a:gd name="T14" fmla="*/ 2215 w 2215"/>
                <a:gd name="T15" fmla="*/ 965 h 1204"/>
                <a:gd name="T16" fmla="*/ 0 w 2215"/>
                <a:gd name="T17" fmla="*/ 965 h 1204"/>
                <a:gd name="T18" fmla="*/ 0 w 2215"/>
                <a:gd name="T19" fmla="*/ 959 h 1204"/>
                <a:gd name="T20" fmla="*/ 0 w 2215"/>
                <a:gd name="T21" fmla="*/ 719 h 1204"/>
                <a:gd name="T22" fmla="*/ 2215 w 2215"/>
                <a:gd name="T23" fmla="*/ 719 h 1204"/>
                <a:gd name="T24" fmla="*/ 2215 w 2215"/>
                <a:gd name="T25" fmla="*/ 725 h 1204"/>
                <a:gd name="T26" fmla="*/ 0 w 2215"/>
                <a:gd name="T27" fmla="*/ 725 h 1204"/>
                <a:gd name="T28" fmla="*/ 0 w 2215"/>
                <a:gd name="T29" fmla="*/ 719 h 1204"/>
                <a:gd name="T30" fmla="*/ 0 w 2215"/>
                <a:gd name="T31" fmla="*/ 479 h 1204"/>
                <a:gd name="T32" fmla="*/ 2215 w 2215"/>
                <a:gd name="T33" fmla="*/ 479 h 1204"/>
                <a:gd name="T34" fmla="*/ 2215 w 2215"/>
                <a:gd name="T35" fmla="*/ 485 h 1204"/>
                <a:gd name="T36" fmla="*/ 0 w 2215"/>
                <a:gd name="T37" fmla="*/ 485 h 1204"/>
                <a:gd name="T38" fmla="*/ 0 w 2215"/>
                <a:gd name="T39" fmla="*/ 479 h 1204"/>
                <a:gd name="T40" fmla="*/ 0 w 2215"/>
                <a:gd name="T41" fmla="*/ 239 h 1204"/>
                <a:gd name="T42" fmla="*/ 2215 w 2215"/>
                <a:gd name="T43" fmla="*/ 239 h 1204"/>
                <a:gd name="T44" fmla="*/ 2215 w 2215"/>
                <a:gd name="T45" fmla="*/ 245 h 1204"/>
                <a:gd name="T46" fmla="*/ 0 w 2215"/>
                <a:gd name="T47" fmla="*/ 245 h 1204"/>
                <a:gd name="T48" fmla="*/ 0 w 2215"/>
                <a:gd name="T49" fmla="*/ 239 h 1204"/>
                <a:gd name="T50" fmla="*/ 0 w 2215"/>
                <a:gd name="T51" fmla="*/ 0 h 1204"/>
                <a:gd name="T52" fmla="*/ 2215 w 2215"/>
                <a:gd name="T53" fmla="*/ 0 h 1204"/>
                <a:gd name="T54" fmla="*/ 2215 w 2215"/>
                <a:gd name="T55" fmla="*/ 6 h 1204"/>
                <a:gd name="T56" fmla="*/ 0 w 2215"/>
                <a:gd name="T57" fmla="*/ 6 h 1204"/>
                <a:gd name="T58" fmla="*/ 0 w 2215"/>
                <a:gd name="T59"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5" h="1204">
                  <a:moveTo>
                    <a:pt x="0" y="1198"/>
                  </a:moveTo>
                  <a:lnTo>
                    <a:pt x="2215" y="1198"/>
                  </a:lnTo>
                  <a:lnTo>
                    <a:pt x="2215" y="1204"/>
                  </a:lnTo>
                  <a:lnTo>
                    <a:pt x="0" y="1204"/>
                  </a:lnTo>
                  <a:lnTo>
                    <a:pt x="0" y="1198"/>
                  </a:lnTo>
                  <a:close/>
                  <a:moveTo>
                    <a:pt x="0" y="959"/>
                  </a:moveTo>
                  <a:lnTo>
                    <a:pt x="2215" y="959"/>
                  </a:lnTo>
                  <a:lnTo>
                    <a:pt x="2215" y="965"/>
                  </a:lnTo>
                  <a:lnTo>
                    <a:pt x="0" y="965"/>
                  </a:lnTo>
                  <a:lnTo>
                    <a:pt x="0" y="959"/>
                  </a:lnTo>
                  <a:close/>
                  <a:moveTo>
                    <a:pt x="0" y="719"/>
                  </a:moveTo>
                  <a:lnTo>
                    <a:pt x="2215" y="719"/>
                  </a:lnTo>
                  <a:lnTo>
                    <a:pt x="2215" y="725"/>
                  </a:lnTo>
                  <a:lnTo>
                    <a:pt x="0" y="725"/>
                  </a:lnTo>
                  <a:lnTo>
                    <a:pt x="0" y="719"/>
                  </a:lnTo>
                  <a:close/>
                  <a:moveTo>
                    <a:pt x="0" y="479"/>
                  </a:moveTo>
                  <a:lnTo>
                    <a:pt x="2215" y="479"/>
                  </a:lnTo>
                  <a:lnTo>
                    <a:pt x="2215" y="485"/>
                  </a:lnTo>
                  <a:lnTo>
                    <a:pt x="0" y="485"/>
                  </a:lnTo>
                  <a:lnTo>
                    <a:pt x="0" y="479"/>
                  </a:lnTo>
                  <a:close/>
                  <a:moveTo>
                    <a:pt x="0" y="239"/>
                  </a:moveTo>
                  <a:lnTo>
                    <a:pt x="2215" y="239"/>
                  </a:lnTo>
                  <a:lnTo>
                    <a:pt x="2215" y="245"/>
                  </a:lnTo>
                  <a:lnTo>
                    <a:pt x="0" y="245"/>
                  </a:lnTo>
                  <a:lnTo>
                    <a:pt x="0" y="239"/>
                  </a:lnTo>
                  <a:close/>
                  <a:moveTo>
                    <a:pt x="0" y="0"/>
                  </a:moveTo>
                  <a:lnTo>
                    <a:pt x="2215" y="0"/>
                  </a:lnTo>
                  <a:lnTo>
                    <a:pt x="2215"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5140" name="Rectangle 51"/>
            <p:cNvSpPr>
              <a:spLocks noChangeArrowheads="1"/>
            </p:cNvSpPr>
            <p:nvPr/>
          </p:nvSpPr>
          <p:spPr bwMode="auto">
            <a:xfrm>
              <a:off x="2609850" y="2198688"/>
              <a:ext cx="9525" cy="228282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5141" name="Freeform 52"/>
            <p:cNvSpPr>
              <a:spLocks noEditPoints="1"/>
            </p:cNvSpPr>
            <p:nvPr/>
          </p:nvSpPr>
          <p:spPr bwMode="auto">
            <a:xfrm>
              <a:off x="2574925" y="2193925"/>
              <a:ext cx="39687" cy="2292350"/>
            </a:xfrm>
            <a:custGeom>
              <a:avLst/>
              <a:gdLst>
                <a:gd name="T0" fmla="*/ 0 w 25"/>
                <a:gd name="T1" fmla="*/ 1438 h 1444"/>
                <a:gd name="T2" fmla="*/ 25 w 25"/>
                <a:gd name="T3" fmla="*/ 1438 h 1444"/>
                <a:gd name="T4" fmla="*/ 25 w 25"/>
                <a:gd name="T5" fmla="*/ 1444 h 1444"/>
                <a:gd name="T6" fmla="*/ 0 w 25"/>
                <a:gd name="T7" fmla="*/ 1444 h 1444"/>
                <a:gd name="T8" fmla="*/ 0 w 25"/>
                <a:gd name="T9" fmla="*/ 1438 h 1444"/>
                <a:gd name="T10" fmla="*/ 0 w 25"/>
                <a:gd name="T11" fmla="*/ 1198 h 1444"/>
                <a:gd name="T12" fmla="*/ 25 w 25"/>
                <a:gd name="T13" fmla="*/ 1198 h 1444"/>
                <a:gd name="T14" fmla="*/ 25 w 25"/>
                <a:gd name="T15" fmla="*/ 1204 h 1444"/>
                <a:gd name="T16" fmla="*/ 0 w 25"/>
                <a:gd name="T17" fmla="*/ 1204 h 1444"/>
                <a:gd name="T18" fmla="*/ 0 w 25"/>
                <a:gd name="T19" fmla="*/ 1198 h 1444"/>
                <a:gd name="T20" fmla="*/ 0 w 25"/>
                <a:gd name="T21" fmla="*/ 959 h 1444"/>
                <a:gd name="T22" fmla="*/ 25 w 25"/>
                <a:gd name="T23" fmla="*/ 959 h 1444"/>
                <a:gd name="T24" fmla="*/ 25 w 25"/>
                <a:gd name="T25" fmla="*/ 965 h 1444"/>
                <a:gd name="T26" fmla="*/ 0 w 25"/>
                <a:gd name="T27" fmla="*/ 965 h 1444"/>
                <a:gd name="T28" fmla="*/ 0 w 25"/>
                <a:gd name="T29" fmla="*/ 959 h 1444"/>
                <a:gd name="T30" fmla="*/ 0 w 25"/>
                <a:gd name="T31" fmla="*/ 719 h 1444"/>
                <a:gd name="T32" fmla="*/ 25 w 25"/>
                <a:gd name="T33" fmla="*/ 719 h 1444"/>
                <a:gd name="T34" fmla="*/ 25 w 25"/>
                <a:gd name="T35" fmla="*/ 725 h 1444"/>
                <a:gd name="T36" fmla="*/ 0 w 25"/>
                <a:gd name="T37" fmla="*/ 725 h 1444"/>
                <a:gd name="T38" fmla="*/ 0 w 25"/>
                <a:gd name="T39" fmla="*/ 719 h 1444"/>
                <a:gd name="T40" fmla="*/ 0 w 25"/>
                <a:gd name="T41" fmla="*/ 479 h 1444"/>
                <a:gd name="T42" fmla="*/ 25 w 25"/>
                <a:gd name="T43" fmla="*/ 479 h 1444"/>
                <a:gd name="T44" fmla="*/ 25 w 25"/>
                <a:gd name="T45" fmla="*/ 485 h 1444"/>
                <a:gd name="T46" fmla="*/ 0 w 25"/>
                <a:gd name="T47" fmla="*/ 485 h 1444"/>
                <a:gd name="T48" fmla="*/ 0 w 25"/>
                <a:gd name="T49" fmla="*/ 479 h 1444"/>
                <a:gd name="T50" fmla="*/ 0 w 25"/>
                <a:gd name="T51" fmla="*/ 239 h 1444"/>
                <a:gd name="T52" fmla="*/ 25 w 25"/>
                <a:gd name="T53" fmla="*/ 239 h 1444"/>
                <a:gd name="T54" fmla="*/ 25 w 25"/>
                <a:gd name="T55" fmla="*/ 245 h 1444"/>
                <a:gd name="T56" fmla="*/ 0 w 25"/>
                <a:gd name="T57" fmla="*/ 245 h 1444"/>
                <a:gd name="T58" fmla="*/ 0 w 25"/>
                <a:gd name="T59" fmla="*/ 239 h 1444"/>
                <a:gd name="T60" fmla="*/ 0 w 25"/>
                <a:gd name="T61" fmla="*/ 0 h 1444"/>
                <a:gd name="T62" fmla="*/ 25 w 25"/>
                <a:gd name="T63" fmla="*/ 0 h 1444"/>
                <a:gd name="T64" fmla="*/ 25 w 25"/>
                <a:gd name="T65" fmla="*/ 6 h 1444"/>
                <a:gd name="T66" fmla="*/ 0 w 25"/>
                <a:gd name="T67" fmla="*/ 6 h 1444"/>
                <a:gd name="T68" fmla="*/ 0 w 25"/>
                <a:gd name="T69" fmla="*/ 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1444">
                  <a:moveTo>
                    <a:pt x="0" y="1438"/>
                  </a:moveTo>
                  <a:lnTo>
                    <a:pt x="25" y="1438"/>
                  </a:lnTo>
                  <a:lnTo>
                    <a:pt x="25" y="1444"/>
                  </a:lnTo>
                  <a:lnTo>
                    <a:pt x="0" y="1444"/>
                  </a:lnTo>
                  <a:lnTo>
                    <a:pt x="0" y="1438"/>
                  </a:lnTo>
                  <a:close/>
                  <a:moveTo>
                    <a:pt x="0" y="1198"/>
                  </a:moveTo>
                  <a:lnTo>
                    <a:pt x="25" y="1198"/>
                  </a:lnTo>
                  <a:lnTo>
                    <a:pt x="25" y="1204"/>
                  </a:lnTo>
                  <a:lnTo>
                    <a:pt x="0" y="1204"/>
                  </a:lnTo>
                  <a:lnTo>
                    <a:pt x="0" y="1198"/>
                  </a:lnTo>
                  <a:close/>
                  <a:moveTo>
                    <a:pt x="0" y="959"/>
                  </a:moveTo>
                  <a:lnTo>
                    <a:pt x="25" y="959"/>
                  </a:lnTo>
                  <a:lnTo>
                    <a:pt x="25" y="965"/>
                  </a:lnTo>
                  <a:lnTo>
                    <a:pt x="0" y="965"/>
                  </a:lnTo>
                  <a:lnTo>
                    <a:pt x="0" y="959"/>
                  </a:lnTo>
                  <a:close/>
                  <a:moveTo>
                    <a:pt x="0" y="719"/>
                  </a:moveTo>
                  <a:lnTo>
                    <a:pt x="25" y="719"/>
                  </a:lnTo>
                  <a:lnTo>
                    <a:pt x="25" y="725"/>
                  </a:lnTo>
                  <a:lnTo>
                    <a:pt x="0" y="725"/>
                  </a:lnTo>
                  <a:lnTo>
                    <a:pt x="0" y="719"/>
                  </a:lnTo>
                  <a:close/>
                  <a:moveTo>
                    <a:pt x="0" y="479"/>
                  </a:moveTo>
                  <a:lnTo>
                    <a:pt x="25" y="479"/>
                  </a:lnTo>
                  <a:lnTo>
                    <a:pt x="25" y="485"/>
                  </a:lnTo>
                  <a:lnTo>
                    <a:pt x="0" y="485"/>
                  </a:lnTo>
                  <a:lnTo>
                    <a:pt x="0" y="479"/>
                  </a:lnTo>
                  <a:close/>
                  <a:moveTo>
                    <a:pt x="0" y="239"/>
                  </a:moveTo>
                  <a:lnTo>
                    <a:pt x="25" y="239"/>
                  </a:lnTo>
                  <a:lnTo>
                    <a:pt x="25" y="245"/>
                  </a:lnTo>
                  <a:lnTo>
                    <a:pt x="0" y="245"/>
                  </a:lnTo>
                  <a:lnTo>
                    <a:pt x="0" y="239"/>
                  </a:lnTo>
                  <a:close/>
                  <a:moveTo>
                    <a:pt x="0" y="0"/>
                  </a:moveTo>
                  <a:lnTo>
                    <a:pt x="25" y="0"/>
                  </a:lnTo>
                  <a:lnTo>
                    <a:pt x="25"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5142" name="Rectangle 53"/>
            <p:cNvSpPr>
              <a:spLocks noChangeArrowheads="1"/>
            </p:cNvSpPr>
            <p:nvPr/>
          </p:nvSpPr>
          <p:spPr bwMode="auto">
            <a:xfrm>
              <a:off x="2614613" y="4476750"/>
              <a:ext cx="3516312" cy="9525"/>
            </a:xfrm>
            <a:prstGeom prst="rect">
              <a:avLst/>
            </a:pr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5143" name="Freeform 54"/>
            <p:cNvSpPr>
              <a:spLocks noEditPoints="1"/>
            </p:cNvSpPr>
            <p:nvPr/>
          </p:nvSpPr>
          <p:spPr bwMode="auto">
            <a:xfrm>
              <a:off x="2609850" y="4481513"/>
              <a:ext cx="3525837" cy="41275"/>
            </a:xfrm>
            <a:custGeom>
              <a:avLst/>
              <a:gdLst>
                <a:gd name="T0" fmla="*/ 6 w 2221"/>
                <a:gd name="T1" fmla="*/ 0 h 26"/>
                <a:gd name="T2" fmla="*/ 6 w 2221"/>
                <a:gd name="T3" fmla="*/ 26 h 26"/>
                <a:gd name="T4" fmla="*/ 0 w 2221"/>
                <a:gd name="T5" fmla="*/ 26 h 26"/>
                <a:gd name="T6" fmla="*/ 0 w 2221"/>
                <a:gd name="T7" fmla="*/ 0 h 26"/>
                <a:gd name="T8" fmla="*/ 6 w 2221"/>
                <a:gd name="T9" fmla="*/ 0 h 26"/>
                <a:gd name="T10" fmla="*/ 375 w 2221"/>
                <a:gd name="T11" fmla="*/ 0 h 26"/>
                <a:gd name="T12" fmla="*/ 375 w 2221"/>
                <a:gd name="T13" fmla="*/ 26 h 26"/>
                <a:gd name="T14" fmla="*/ 370 w 2221"/>
                <a:gd name="T15" fmla="*/ 26 h 26"/>
                <a:gd name="T16" fmla="*/ 370 w 2221"/>
                <a:gd name="T17" fmla="*/ 0 h 26"/>
                <a:gd name="T18" fmla="*/ 375 w 2221"/>
                <a:gd name="T19" fmla="*/ 0 h 26"/>
                <a:gd name="T20" fmla="*/ 744 w 2221"/>
                <a:gd name="T21" fmla="*/ 0 h 26"/>
                <a:gd name="T22" fmla="*/ 744 w 2221"/>
                <a:gd name="T23" fmla="*/ 26 h 26"/>
                <a:gd name="T24" fmla="*/ 738 w 2221"/>
                <a:gd name="T25" fmla="*/ 26 h 26"/>
                <a:gd name="T26" fmla="*/ 738 w 2221"/>
                <a:gd name="T27" fmla="*/ 0 h 26"/>
                <a:gd name="T28" fmla="*/ 744 w 2221"/>
                <a:gd name="T29" fmla="*/ 0 h 26"/>
                <a:gd name="T30" fmla="*/ 1114 w 2221"/>
                <a:gd name="T31" fmla="*/ 0 h 26"/>
                <a:gd name="T32" fmla="*/ 1114 w 2221"/>
                <a:gd name="T33" fmla="*/ 26 h 26"/>
                <a:gd name="T34" fmla="*/ 1108 w 2221"/>
                <a:gd name="T35" fmla="*/ 26 h 26"/>
                <a:gd name="T36" fmla="*/ 1108 w 2221"/>
                <a:gd name="T37" fmla="*/ 0 h 26"/>
                <a:gd name="T38" fmla="*/ 1114 w 2221"/>
                <a:gd name="T39" fmla="*/ 0 h 26"/>
                <a:gd name="T40" fmla="*/ 1482 w 2221"/>
                <a:gd name="T41" fmla="*/ 0 h 26"/>
                <a:gd name="T42" fmla="*/ 1482 w 2221"/>
                <a:gd name="T43" fmla="*/ 26 h 26"/>
                <a:gd name="T44" fmla="*/ 1476 w 2221"/>
                <a:gd name="T45" fmla="*/ 26 h 26"/>
                <a:gd name="T46" fmla="*/ 1476 w 2221"/>
                <a:gd name="T47" fmla="*/ 0 h 26"/>
                <a:gd name="T48" fmla="*/ 1482 w 2221"/>
                <a:gd name="T49" fmla="*/ 0 h 26"/>
                <a:gd name="T50" fmla="*/ 1852 w 2221"/>
                <a:gd name="T51" fmla="*/ 0 h 26"/>
                <a:gd name="T52" fmla="*/ 1852 w 2221"/>
                <a:gd name="T53" fmla="*/ 26 h 26"/>
                <a:gd name="T54" fmla="*/ 1846 w 2221"/>
                <a:gd name="T55" fmla="*/ 26 h 26"/>
                <a:gd name="T56" fmla="*/ 1846 w 2221"/>
                <a:gd name="T57" fmla="*/ 0 h 26"/>
                <a:gd name="T58" fmla="*/ 1852 w 2221"/>
                <a:gd name="T59" fmla="*/ 0 h 26"/>
                <a:gd name="T60" fmla="*/ 2221 w 2221"/>
                <a:gd name="T61" fmla="*/ 0 h 26"/>
                <a:gd name="T62" fmla="*/ 2221 w 2221"/>
                <a:gd name="T63" fmla="*/ 26 h 26"/>
                <a:gd name="T64" fmla="*/ 2215 w 2221"/>
                <a:gd name="T65" fmla="*/ 26 h 26"/>
                <a:gd name="T66" fmla="*/ 2215 w 2221"/>
                <a:gd name="T67" fmla="*/ 0 h 26"/>
                <a:gd name="T68" fmla="*/ 2221 w 2221"/>
                <a:gd name="T6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1" h="26">
                  <a:moveTo>
                    <a:pt x="6" y="0"/>
                  </a:moveTo>
                  <a:lnTo>
                    <a:pt x="6" y="26"/>
                  </a:lnTo>
                  <a:lnTo>
                    <a:pt x="0" y="26"/>
                  </a:lnTo>
                  <a:lnTo>
                    <a:pt x="0" y="0"/>
                  </a:lnTo>
                  <a:lnTo>
                    <a:pt x="6" y="0"/>
                  </a:lnTo>
                  <a:close/>
                  <a:moveTo>
                    <a:pt x="375" y="0"/>
                  </a:moveTo>
                  <a:lnTo>
                    <a:pt x="375" y="26"/>
                  </a:lnTo>
                  <a:lnTo>
                    <a:pt x="370" y="26"/>
                  </a:lnTo>
                  <a:lnTo>
                    <a:pt x="370" y="0"/>
                  </a:lnTo>
                  <a:lnTo>
                    <a:pt x="375" y="0"/>
                  </a:lnTo>
                  <a:close/>
                  <a:moveTo>
                    <a:pt x="744" y="0"/>
                  </a:moveTo>
                  <a:lnTo>
                    <a:pt x="744" y="26"/>
                  </a:lnTo>
                  <a:lnTo>
                    <a:pt x="738" y="26"/>
                  </a:lnTo>
                  <a:lnTo>
                    <a:pt x="738" y="0"/>
                  </a:lnTo>
                  <a:lnTo>
                    <a:pt x="744" y="0"/>
                  </a:lnTo>
                  <a:close/>
                  <a:moveTo>
                    <a:pt x="1114" y="0"/>
                  </a:moveTo>
                  <a:lnTo>
                    <a:pt x="1114" y="26"/>
                  </a:lnTo>
                  <a:lnTo>
                    <a:pt x="1108" y="26"/>
                  </a:lnTo>
                  <a:lnTo>
                    <a:pt x="1108" y="0"/>
                  </a:lnTo>
                  <a:lnTo>
                    <a:pt x="1114" y="0"/>
                  </a:lnTo>
                  <a:close/>
                  <a:moveTo>
                    <a:pt x="1482" y="0"/>
                  </a:moveTo>
                  <a:lnTo>
                    <a:pt x="1482" y="26"/>
                  </a:lnTo>
                  <a:lnTo>
                    <a:pt x="1476" y="26"/>
                  </a:lnTo>
                  <a:lnTo>
                    <a:pt x="1476" y="0"/>
                  </a:lnTo>
                  <a:lnTo>
                    <a:pt x="1482" y="0"/>
                  </a:lnTo>
                  <a:close/>
                  <a:moveTo>
                    <a:pt x="1852" y="0"/>
                  </a:moveTo>
                  <a:lnTo>
                    <a:pt x="1852" y="26"/>
                  </a:lnTo>
                  <a:lnTo>
                    <a:pt x="1846" y="26"/>
                  </a:lnTo>
                  <a:lnTo>
                    <a:pt x="1846" y="0"/>
                  </a:lnTo>
                  <a:lnTo>
                    <a:pt x="1852" y="0"/>
                  </a:lnTo>
                  <a:close/>
                  <a:moveTo>
                    <a:pt x="2221" y="0"/>
                  </a:moveTo>
                  <a:lnTo>
                    <a:pt x="2221" y="26"/>
                  </a:lnTo>
                  <a:lnTo>
                    <a:pt x="2215" y="26"/>
                  </a:lnTo>
                  <a:lnTo>
                    <a:pt x="2215" y="0"/>
                  </a:lnTo>
                  <a:lnTo>
                    <a:pt x="2221" y="0"/>
                  </a:lnTo>
                  <a:close/>
                </a:path>
              </a:pathLst>
            </a:custGeom>
            <a:solidFill>
              <a:srgbClr val="868686"/>
            </a:solidFill>
            <a:ln w="158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5144" name="Freeform 55"/>
            <p:cNvSpPr>
              <a:spLocks/>
            </p:cNvSpPr>
            <p:nvPr/>
          </p:nvSpPr>
          <p:spPr bwMode="auto">
            <a:xfrm>
              <a:off x="2890838" y="2836863"/>
              <a:ext cx="2962275" cy="1095375"/>
            </a:xfrm>
            <a:custGeom>
              <a:avLst/>
              <a:gdLst>
                <a:gd name="T0" fmla="*/ 20 w 15548"/>
                <a:gd name="T1" fmla="*/ 5284 h 5753"/>
                <a:gd name="T2" fmla="*/ 3100 w 15548"/>
                <a:gd name="T3" fmla="*/ 44 h 5753"/>
                <a:gd name="T4" fmla="*/ 3190 w 15548"/>
                <a:gd name="T5" fmla="*/ 14 h 5753"/>
                <a:gd name="T6" fmla="*/ 6262 w 15548"/>
                <a:gd name="T7" fmla="*/ 1294 h 5753"/>
                <a:gd name="T8" fmla="*/ 6293 w 15548"/>
                <a:gd name="T9" fmla="*/ 1319 h 5753"/>
                <a:gd name="T10" fmla="*/ 9373 w 15548"/>
                <a:gd name="T11" fmla="*/ 5639 h 5753"/>
                <a:gd name="T12" fmla="*/ 9254 w 15548"/>
                <a:gd name="T13" fmla="*/ 5642 h 5753"/>
                <a:gd name="T14" fmla="*/ 12326 w 15548"/>
                <a:gd name="T15" fmla="*/ 842 h 5753"/>
                <a:gd name="T16" fmla="*/ 12385 w 15548"/>
                <a:gd name="T17" fmla="*/ 808 h 5753"/>
                <a:gd name="T18" fmla="*/ 12446 w 15548"/>
                <a:gd name="T19" fmla="*/ 840 h 5753"/>
                <a:gd name="T20" fmla="*/ 15526 w 15548"/>
                <a:gd name="T21" fmla="*/ 5360 h 5753"/>
                <a:gd name="T22" fmla="*/ 15507 w 15548"/>
                <a:gd name="T23" fmla="*/ 5460 h 5753"/>
                <a:gd name="T24" fmla="*/ 15407 w 15548"/>
                <a:gd name="T25" fmla="*/ 5441 h 5753"/>
                <a:gd name="T26" fmla="*/ 12327 w 15548"/>
                <a:gd name="T27" fmla="*/ 921 h 5753"/>
                <a:gd name="T28" fmla="*/ 12447 w 15548"/>
                <a:gd name="T29" fmla="*/ 919 h 5753"/>
                <a:gd name="T30" fmla="*/ 9375 w 15548"/>
                <a:gd name="T31" fmla="*/ 5719 h 5753"/>
                <a:gd name="T32" fmla="*/ 9316 w 15548"/>
                <a:gd name="T33" fmla="*/ 5752 h 5753"/>
                <a:gd name="T34" fmla="*/ 9256 w 15548"/>
                <a:gd name="T35" fmla="*/ 5722 h 5753"/>
                <a:gd name="T36" fmla="*/ 6176 w 15548"/>
                <a:gd name="T37" fmla="*/ 1402 h 5753"/>
                <a:gd name="T38" fmla="*/ 6207 w 15548"/>
                <a:gd name="T39" fmla="*/ 1427 h 5753"/>
                <a:gd name="T40" fmla="*/ 3135 w 15548"/>
                <a:gd name="T41" fmla="*/ 147 h 5753"/>
                <a:gd name="T42" fmla="*/ 3225 w 15548"/>
                <a:gd name="T43" fmla="*/ 117 h 5753"/>
                <a:gd name="T44" fmla="*/ 145 w 15548"/>
                <a:gd name="T45" fmla="*/ 5357 h 5753"/>
                <a:gd name="T46" fmla="*/ 46 w 15548"/>
                <a:gd name="T47" fmla="*/ 5383 h 5753"/>
                <a:gd name="T48" fmla="*/ 20 w 15548"/>
                <a:gd name="T49" fmla="*/ 5284 h 5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48" h="5753">
                  <a:moveTo>
                    <a:pt x="20" y="5284"/>
                  </a:moveTo>
                  <a:lnTo>
                    <a:pt x="3100" y="44"/>
                  </a:lnTo>
                  <a:cubicBezTo>
                    <a:pt x="3119" y="13"/>
                    <a:pt x="3157" y="0"/>
                    <a:pt x="3190" y="14"/>
                  </a:cubicBezTo>
                  <a:lnTo>
                    <a:pt x="6262" y="1294"/>
                  </a:lnTo>
                  <a:cubicBezTo>
                    <a:pt x="6275" y="1299"/>
                    <a:pt x="6285" y="1308"/>
                    <a:pt x="6293" y="1319"/>
                  </a:cubicBezTo>
                  <a:lnTo>
                    <a:pt x="9373" y="5639"/>
                  </a:lnTo>
                  <a:lnTo>
                    <a:pt x="9254" y="5642"/>
                  </a:lnTo>
                  <a:lnTo>
                    <a:pt x="12326" y="842"/>
                  </a:lnTo>
                  <a:cubicBezTo>
                    <a:pt x="12339" y="821"/>
                    <a:pt x="12361" y="809"/>
                    <a:pt x="12385" y="808"/>
                  </a:cubicBezTo>
                  <a:cubicBezTo>
                    <a:pt x="12410" y="808"/>
                    <a:pt x="12432" y="820"/>
                    <a:pt x="12446" y="840"/>
                  </a:cubicBezTo>
                  <a:lnTo>
                    <a:pt x="15526" y="5360"/>
                  </a:lnTo>
                  <a:cubicBezTo>
                    <a:pt x="15548" y="5393"/>
                    <a:pt x="15540" y="5438"/>
                    <a:pt x="15507" y="5460"/>
                  </a:cubicBezTo>
                  <a:cubicBezTo>
                    <a:pt x="15474" y="5482"/>
                    <a:pt x="15429" y="5474"/>
                    <a:pt x="15407" y="5441"/>
                  </a:cubicBezTo>
                  <a:lnTo>
                    <a:pt x="12327" y="921"/>
                  </a:lnTo>
                  <a:lnTo>
                    <a:pt x="12447" y="919"/>
                  </a:lnTo>
                  <a:lnTo>
                    <a:pt x="9375" y="5719"/>
                  </a:lnTo>
                  <a:cubicBezTo>
                    <a:pt x="9362" y="5739"/>
                    <a:pt x="9340" y="5752"/>
                    <a:pt x="9316" y="5752"/>
                  </a:cubicBezTo>
                  <a:cubicBezTo>
                    <a:pt x="9292" y="5753"/>
                    <a:pt x="9270" y="5742"/>
                    <a:pt x="9256" y="5722"/>
                  </a:cubicBezTo>
                  <a:lnTo>
                    <a:pt x="6176" y="1402"/>
                  </a:lnTo>
                  <a:lnTo>
                    <a:pt x="6207" y="1427"/>
                  </a:lnTo>
                  <a:lnTo>
                    <a:pt x="3135" y="147"/>
                  </a:lnTo>
                  <a:lnTo>
                    <a:pt x="3225" y="117"/>
                  </a:lnTo>
                  <a:lnTo>
                    <a:pt x="145" y="5357"/>
                  </a:lnTo>
                  <a:cubicBezTo>
                    <a:pt x="124" y="5391"/>
                    <a:pt x="80" y="5403"/>
                    <a:pt x="46" y="5383"/>
                  </a:cubicBezTo>
                  <a:cubicBezTo>
                    <a:pt x="12" y="5362"/>
                    <a:pt x="0" y="5318"/>
                    <a:pt x="20" y="5284"/>
                  </a:cubicBez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5145" name="Freeform 56"/>
            <p:cNvSpPr>
              <a:spLocks/>
            </p:cNvSpPr>
            <p:nvPr/>
          </p:nvSpPr>
          <p:spPr bwMode="auto">
            <a:xfrm>
              <a:off x="2862263" y="3805238"/>
              <a:ext cx="88900" cy="87312"/>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46" name="Freeform 57"/>
            <p:cNvSpPr>
              <a:spLocks/>
            </p:cNvSpPr>
            <p:nvPr/>
          </p:nvSpPr>
          <p:spPr bwMode="auto">
            <a:xfrm>
              <a:off x="2862263" y="3805238"/>
              <a:ext cx="88900" cy="87312"/>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5147" name="Freeform 58"/>
            <p:cNvSpPr>
              <a:spLocks/>
            </p:cNvSpPr>
            <p:nvPr/>
          </p:nvSpPr>
          <p:spPr bwMode="auto">
            <a:xfrm>
              <a:off x="3448050" y="2808288"/>
              <a:ext cx="88900" cy="87312"/>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48" name="Freeform 59"/>
            <p:cNvSpPr>
              <a:spLocks/>
            </p:cNvSpPr>
            <p:nvPr/>
          </p:nvSpPr>
          <p:spPr bwMode="auto">
            <a:xfrm>
              <a:off x="3448050" y="2808288"/>
              <a:ext cx="88900" cy="87312"/>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5149" name="Freeform 60"/>
            <p:cNvSpPr>
              <a:spLocks/>
            </p:cNvSpPr>
            <p:nvPr/>
          </p:nvSpPr>
          <p:spPr bwMode="auto">
            <a:xfrm>
              <a:off x="4035425" y="3051175"/>
              <a:ext cx="87312" cy="88900"/>
            </a:xfrm>
            <a:custGeom>
              <a:avLst/>
              <a:gdLst>
                <a:gd name="T0" fmla="*/ 28 w 55"/>
                <a:gd name="T1" fmla="*/ 0 h 56"/>
                <a:gd name="T2" fmla="*/ 55 w 55"/>
                <a:gd name="T3" fmla="*/ 28 h 56"/>
                <a:gd name="T4" fmla="*/ 28 w 55"/>
                <a:gd name="T5" fmla="*/ 56 h 56"/>
                <a:gd name="T6" fmla="*/ 0 w 55"/>
                <a:gd name="T7" fmla="*/ 28 h 56"/>
                <a:gd name="T8" fmla="*/ 28 w 55"/>
                <a:gd name="T9" fmla="*/ 0 h 56"/>
              </a:gdLst>
              <a:ahLst/>
              <a:cxnLst>
                <a:cxn ang="0">
                  <a:pos x="T0" y="T1"/>
                </a:cxn>
                <a:cxn ang="0">
                  <a:pos x="T2" y="T3"/>
                </a:cxn>
                <a:cxn ang="0">
                  <a:pos x="T4" y="T5"/>
                </a:cxn>
                <a:cxn ang="0">
                  <a:pos x="T6" y="T7"/>
                </a:cxn>
                <a:cxn ang="0">
                  <a:pos x="T8" y="T9"/>
                </a:cxn>
              </a:cxnLst>
              <a:rect l="0" t="0" r="r" b="b"/>
              <a:pathLst>
                <a:path w="55" h="56">
                  <a:moveTo>
                    <a:pt x="28" y="0"/>
                  </a:moveTo>
                  <a:lnTo>
                    <a:pt x="55" y="28"/>
                  </a:lnTo>
                  <a:lnTo>
                    <a:pt x="28" y="56"/>
                  </a:lnTo>
                  <a:lnTo>
                    <a:pt x="0" y="28"/>
                  </a:lnTo>
                  <a:lnTo>
                    <a:pt x="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50" name="Freeform 61"/>
            <p:cNvSpPr>
              <a:spLocks/>
            </p:cNvSpPr>
            <p:nvPr/>
          </p:nvSpPr>
          <p:spPr bwMode="auto">
            <a:xfrm>
              <a:off x="4035425" y="3051175"/>
              <a:ext cx="87312" cy="88900"/>
            </a:xfrm>
            <a:custGeom>
              <a:avLst/>
              <a:gdLst>
                <a:gd name="T0" fmla="*/ 28 w 55"/>
                <a:gd name="T1" fmla="*/ 0 h 56"/>
                <a:gd name="T2" fmla="*/ 55 w 55"/>
                <a:gd name="T3" fmla="*/ 28 h 56"/>
                <a:gd name="T4" fmla="*/ 28 w 55"/>
                <a:gd name="T5" fmla="*/ 56 h 56"/>
                <a:gd name="T6" fmla="*/ 0 w 55"/>
                <a:gd name="T7" fmla="*/ 28 h 56"/>
                <a:gd name="T8" fmla="*/ 28 w 55"/>
                <a:gd name="T9" fmla="*/ 0 h 56"/>
              </a:gdLst>
              <a:ahLst/>
              <a:cxnLst>
                <a:cxn ang="0">
                  <a:pos x="T0" y="T1"/>
                </a:cxn>
                <a:cxn ang="0">
                  <a:pos x="T2" y="T3"/>
                </a:cxn>
                <a:cxn ang="0">
                  <a:pos x="T4" y="T5"/>
                </a:cxn>
                <a:cxn ang="0">
                  <a:pos x="T6" y="T7"/>
                </a:cxn>
                <a:cxn ang="0">
                  <a:pos x="T8" y="T9"/>
                </a:cxn>
              </a:cxnLst>
              <a:rect l="0" t="0" r="r" b="b"/>
              <a:pathLst>
                <a:path w="55" h="56">
                  <a:moveTo>
                    <a:pt x="28" y="0"/>
                  </a:moveTo>
                  <a:lnTo>
                    <a:pt x="55" y="28"/>
                  </a:lnTo>
                  <a:lnTo>
                    <a:pt x="28" y="56"/>
                  </a:lnTo>
                  <a:lnTo>
                    <a:pt x="0" y="28"/>
                  </a:lnTo>
                  <a:lnTo>
                    <a:pt x="28" y="0"/>
                  </a:lnTo>
                  <a:close/>
                </a:path>
              </a:pathLst>
            </a:cu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5151" name="Freeform 62"/>
            <p:cNvSpPr>
              <a:spLocks/>
            </p:cNvSpPr>
            <p:nvPr/>
          </p:nvSpPr>
          <p:spPr bwMode="auto">
            <a:xfrm>
              <a:off x="4619625" y="3873500"/>
              <a:ext cx="88900" cy="88900"/>
            </a:xfrm>
            <a:custGeom>
              <a:avLst/>
              <a:gdLst>
                <a:gd name="T0" fmla="*/ 28 w 56"/>
                <a:gd name="T1" fmla="*/ 0 h 56"/>
                <a:gd name="T2" fmla="*/ 56 w 56"/>
                <a:gd name="T3" fmla="*/ 28 h 56"/>
                <a:gd name="T4" fmla="*/ 28 w 56"/>
                <a:gd name="T5" fmla="*/ 56 h 56"/>
                <a:gd name="T6" fmla="*/ 0 w 56"/>
                <a:gd name="T7" fmla="*/ 28 h 56"/>
                <a:gd name="T8" fmla="*/ 28 w 56"/>
                <a:gd name="T9" fmla="*/ 0 h 56"/>
              </a:gdLst>
              <a:ahLst/>
              <a:cxnLst>
                <a:cxn ang="0">
                  <a:pos x="T0" y="T1"/>
                </a:cxn>
                <a:cxn ang="0">
                  <a:pos x="T2" y="T3"/>
                </a:cxn>
                <a:cxn ang="0">
                  <a:pos x="T4" y="T5"/>
                </a:cxn>
                <a:cxn ang="0">
                  <a:pos x="T6" y="T7"/>
                </a:cxn>
                <a:cxn ang="0">
                  <a:pos x="T8" y="T9"/>
                </a:cxn>
              </a:cxnLst>
              <a:rect l="0" t="0" r="r" b="b"/>
              <a:pathLst>
                <a:path w="56" h="56">
                  <a:moveTo>
                    <a:pt x="28" y="0"/>
                  </a:moveTo>
                  <a:lnTo>
                    <a:pt x="56" y="28"/>
                  </a:lnTo>
                  <a:lnTo>
                    <a:pt x="28" y="56"/>
                  </a:lnTo>
                  <a:lnTo>
                    <a:pt x="0" y="28"/>
                  </a:lnTo>
                  <a:lnTo>
                    <a:pt x="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52" name="Freeform 63"/>
            <p:cNvSpPr>
              <a:spLocks/>
            </p:cNvSpPr>
            <p:nvPr/>
          </p:nvSpPr>
          <p:spPr bwMode="auto">
            <a:xfrm>
              <a:off x="4619625" y="3873500"/>
              <a:ext cx="88900" cy="88900"/>
            </a:xfrm>
            <a:custGeom>
              <a:avLst/>
              <a:gdLst>
                <a:gd name="T0" fmla="*/ 28 w 56"/>
                <a:gd name="T1" fmla="*/ 0 h 56"/>
                <a:gd name="T2" fmla="*/ 56 w 56"/>
                <a:gd name="T3" fmla="*/ 28 h 56"/>
                <a:gd name="T4" fmla="*/ 28 w 56"/>
                <a:gd name="T5" fmla="*/ 56 h 56"/>
                <a:gd name="T6" fmla="*/ 0 w 56"/>
                <a:gd name="T7" fmla="*/ 28 h 56"/>
                <a:gd name="T8" fmla="*/ 28 w 56"/>
                <a:gd name="T9" fmla="*/ 0 h 56"/>
              </a:gdLst>
              <a:ahLst/>
              <a:cxnLst>
                <a:cxn ang="0">
                  <a:pos x="T0" y="T1"/>
                </a:cxn>
                <a:cxn ang="0">
                  <a:pos x="T2" y="T3"/>
                </a:cxn>
                <a:cxn ang="0">
                  <a:pos x="T4" y="T5"/>
                </a:cxn>
                <a:cxn ang="0">
                  <a:pos x="T6" y="T7"/>
                </a:cxn>
                <a:cxn ang="0">
                  <a:pos x="T8" y="T9"/>
                </a:cxn>
              </a:cxnLst>
              <a:rect l="0" t="0" r="r" b="b"/>
              <a:pathLst>
                <a:path w="56" h="56">
                  <a:moveTo>
                    <a:pt x="28" y="0"/>
                  </a:moveTo>
                  <a:lnTo>
                    <a:pt x="56" y="28"/>
                  </a:lnTo>
                  <a:lnTo>
                    <a:pt x="28" y="56"/>
                  </a:lnTo>
                  <a:lnTo>
                    <a:pt x="0" y="28"/>
                  </a:lnTo>
                  <a:lnTo>
                    <a:pt x="28" y="0"/>
                  </a:lnTo>
                  <a:close/>
                </a:path>
              </a:pathLst>
            </a:cu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5153" name="Freeform 64"/>
            <p:cNvSpPr>
              <a:spLocks/>
            </p:cNvSpPr>
            <p:nvPr/>
          </p:nvSpPr>
          <p:spPr bwMode="auto">
            <a:xfrm>
              <a:off x="5207000" y="2960688"/>
              <a:ext cx="88900" cy="87312"/>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54" name="Freeform 65"/>
            <p:cNvSpPr>
              <a:spLocks/>
            </p:cNvSpPr>
            <p:nvPr/>
          </p:nvSpPr>
          <p:spPr bwMode="auto">
            <a:xfrm>
              <a:off x="5207000" y="2960688"/>
              <a:ext cx="88900" cy="87312"/>
            </a:xfrm>
            <a:custGeom>
              <a:avLst/>
              <a:gdLst>
                <a:gd name="T0" fmla="*/ 28 w 56"/>
                <a:gd name="T1" fmla="*/ 0 h 55"/>
                <a:gd name="T2" fmla="*/ 56 w 56"/>
                <a:gd name="T3" fmla="*/ 28 h 55"/>
                <a:gd name="T4" fmla="*/ 28 w 56"/>
                <a:gd name="T5" fmla="*/ 55 h 55"/>
                <a:gd name="T6" fmla="*/ 0 w 56"/>
                <a:gd name="T7" fmla="*/ 28 h 55"/>
                <a:gd name="T8" fmla="*/ 28 w 56"/>
                <a:gd name="T9" fmla="*/ 0 h 55"/>
              </a:gdLst>
              <a:ahLst/>
              <a:cxnLst>
                <a:cxn ang="0">
                  <a:pos x="T0" y="T1"/>
                </a:cxn>
                <a:cxn ang="0">
                  <a:pos x="T2" y="T3"/>
                </a:cxn>
                <a:cxn ang="0">
                  <a:pos x="T4" y="T5"/>
                </a:cxn>
                <a:cxn ang="0">
                  <a:pos x="T6" y="T7"/>
                </a:cxn>
                <a:cxn ang="0">
                  <a:pos x="T8" y="T9"/>
                </a:cxn>
              </a:cxnLst>
              <a:rect l="0" t="0" r="r" b="b"/>
              <a:pathLst>
                <a:path w="56" h="55">
                  <a:moveTo>
                    <a:pt x="28" y="0"/>
                  </a:moveTo>
                  <a:lnTo>
                    <a:pt x="56" y="28"/>
                  </a:lnTo>
                  <a:lnTo>
                    <a:pt x="28" y="55"/>
                  </a:lnTo>
                  <a:lnTo>
                    <a:pt x="0" y="28"/>
                  </a:lnTo>
                  <a:lnTo>
                    <a:pt x="28" y="0"/>
                  </a:lnTo>
                  <a:close/>
                </a:path>
              </a:pathLst>
            </a:cu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5155" name="Freeform 66"/>
            <p:cNvSpPr>
              <a:spLocks/>
            </p:cNvSpPr>
            <p:nvPr/>
          </p:nvSpPr>
          <p:spPr bwMode="auto">
            <a:xfrm>
              <a:off x="5792788" y="3819525"/>
              <a:ext cx="88900" cy="88900"/>
            </a:xfrm>
            <a:custGeom>
              <a:avLst/>
              <a:gdLst>
                <a:gd name="T0" fmla="*/ 29 w 56"/>
                <a:gd name="T1" fmla="*/ 0 h 56"/>
                <a:gd name="T2" fmla="*/ 56 w 56"/>
                <a:gd name="T3" fmla="*/ 28 h 56"/>
                <a:gd name="T4" fmla="*/ 29 w 56"/>
                <a:gd name="T5" fmla="*/ 56 h 56"/>
                <a:gd name="T6" fmla="*/ 0 w 56"/>
                <a:gd name="T7" fmla="*/ 28 h 56"/>
                <a:gd name="T8" fmla="*/ 29 w 56"/>
                <a:gd name="T9" fmla="*/ 0 h 56"/>
              </a:gdLst>
              <a:ahLst/>
              <a:cxnLst>
                <a:cxn ang="0">
                  <a:pos x="T0" y="T1"/>
                </a:cxn>
                <a:cxn ang="0">
                  <a:pos x="T2" y="T3"/>
                </a:cxn>
                <a:cxn ang="0">
                  <a:pos x="T4" y="T5"/>
                </a:cxn>
                <a:cxn ang="0">
                  <a:pos x="T6" y="T7"/>
                </a:cxn>
                <a:cxn ang="0">
                  <a:pos x="T8" y="T9"/>
                </a:cxn>
              </a:cxnLst>
              <a:rect l="0" t="0" r="r" b="b"/>
              <a:pathLst>
                <a:path w="56" h="56">
                  <a:moveTo>
                    <a:pt x="29" y="0"/>
                  </a:moveTo>
                  <a:lnTo>
                    <a:pt x="56" y="28"/>
                  </a:lnTo>
                  <a:lnTo>
                    <a:pt x="29" y="56"/>
                  </a:lnTo>
                  <a:lnTo>
                    <a:pt x="0" y="28"/>
                  </a:lnTo>
                  <a:lnTo>
                    <a:pt x="29"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56" name="Freeform 67"/>
            <p:cNvSpPr>
              <a:spLocks/>
            </p:cNvSpPr>
            <p:nvPr/>
          </p:nvSpPr>
          <p:spPr bwMode="auto">
            <a:xfrm>
              <a:off x="5792788" y="3819525"/>
              <a:ext cx="88900" cy="88900"/>
            </a:xfrm>
            <a:custGeom>
              <a:avLst/>
              <a:gdLst>
                <a:gd name="T0" fmla="*/ 29 w 56"/>
                <a:gd name="T1" fmla="*/ 0 h 56"/>
                <a:gd name="T2" fmla="*/ 56 w 56"/>
                <a:gd name="T3" fmla="*/ 28 h 56"/>
                <a:gd name="T4" fmla="*/ 29 w 56"/>
                <a:gd name="T5" fmla="*/ 56 h 56"/>
                <a:gd name="T6" fmla="*/ 0 w 56"/>
                <a:gd name="T7" fmla="*/ 28 h 56"/>
                <a:gd name="T8" fmla="*/ 29 w 56"/>
                <a:gd name="T9" fmla="*/ 0 h 56"/>
              </a:gdLst>
              <a:ahLst/>
              <a:cxnLst>
                <a:cxn ang="0">
                  <a:pos x="T0" y="T1"/>
                </a:cxn>
                <a:cxn ang="0">
                  <a:pos x="T2" y="T3"/>
                </a:cxn>
                <a:cxn ang="0">
                  <a:pos x="T4" y="T5"/>
                </a:cxn>
                <a:cxn ang="0">
                  <a:pos x="T6" y="T7"/>
                </a:cxn>
                <a:cxn ang="0">
                  <a:pos x="T8" y="T9"/>
                </a:cxn>
              </a:cxnLst>
              <a:rect l="0" t="0" r="r" b="b"/>
              <a:pathLst>
                <a:path w="56" h="56">
                  <a:moveTo>
                    <a:pt x="29" y="0"/>
                  </a:moveTo>
                  <a:lnTo>
                    <a:pt x="56" y="28"/>
                  </a:lnTo>
                  <a:lnTo>
                    <a:pt x="29" y="56"/>
                  </a:lnTo>
                  <a:lnTo>
                    <a:pt x="0" y="28"/>
                  </a:lnTo>
                  <a:lnTo>
                    <a:pt x="29" y="0"/>
                  </a:lnTo>
                  <a:close/>
                </a:path>
              </a:pathLst>
            </a:cu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5157" name="Rectangle 68"/>
            <p:cNvSpPr>
              <a:spLocks noChangeArrowheads="1"/>
            </p:cNvSpPr>
            <p:nvPr/>
          </p:nvSpPr>
          <p:spPr bwMode="auto">
            <a:xfrm>
              <a:off x="2433638" y="4397375"/>
              <a:ext cx="54840"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58" name="Rectangle 69"/>
            <p:cNvSpPr>
              <a:spLocks noChangeArrowheads="1"/>
            </p:cNvSpPr>
            <p:nvPr/>
          </p:nvSpPr>
          <p:spPr bwMode="auto">
            <a:xfrm>
              <a:off x="2433638" y="4017963"/>
              <a:ext cx="54840"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5</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59" name="Rectangle 70"/>
            <p:cNvSpPr>
              <a:spLocks noChangeArrowheads="1"/>
            </p:cNvSpPr>
            <p:nvPr/>
          </p:nvSpPr>
          <p:spPr bwMode="auto">
            <a:xfrm>
              <a:off x="2368550" y="3636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60" name="Rectangle 71"/>
            <p:cNvSpPr>
              <a:spLocks noChangeArrowheads="1"/>
            </p:cNvSpPr>
            <p:nvPr/>
          </p:nvSpPr>
          <p:spPr bwMode="auto">
            <a:xfrm>
              <a:off x="2368550" y="3255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15</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61" name="Rectangle 72"/>
            <p:cNvSpPr>
              <a:spLocks noChangeArrowheads="1"/>
            </p:cNvSpPr>
            <p:nvPr/>
          </p:nvSpPr>
          <p:spPr bwMode="auto">
            <a:xfrm>
              <a:off x="2368550" y="2874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62" name="Rectangle 73"/>
            <p:cNvSpPr>
              <a:spLocks noChangeArrowheads="1"/>
            </p:cNvSpPr>
            <p:nvPr/>
          </p:nvSpPr>
          <p:spPr bwMode="auto">
            <a:xfrm>
              <a:off x="2368550" y="2493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25</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63" name="Rectangle 74"/>
            <p:cNvSpPr>
              <a:spLocks noChangeArrowheads="1"/>
            </p:cNvSpPr>
            <p:nvPr/>
          </p:nvSpPr>
          <p:spPr bwMode="auto">
            <a:xfrm>
              <a:off x="2368550" y="2114550"/>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itchFamily="34" charset="0"/>
                  <a:cs typeface="Arial" pitchFamily="34" charset="0"/>
                </a:rPr>
                <a:t>30</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65" name="Rectangle 75"/>
            <p:cNvSpPr>
              <a:spLocks noChangeArrowheads="1"/>
            </p:cNvSpPr>
            <p:nvPr/>
          </p:nvSpPr>
          <p:spPr bwMode="auto">
            <a:xfrm>
              <a:off x="2738438" y="4564063"/>
              <a:ext cx="290228"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Jun-14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66" name="Rectangle 76"/>
            <p:cNvSpPr>
              <a:spLocks noChangeArrowheads="1"/>
            </p:cNvSpPr>
            <p:nvPr/>
          </p:nvSpPr>
          <p:spPr bwMode="auto">
            <a:xfrm>
              <a:off x="3343275" y="4564063"/>
              <a:ext cx="258168"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Jul-14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67" name="Rectangle 77"/>
            <p:cNvSpPr>
              <a:spLocks noChangeArrowheads="1"/>
            </p:cNvSpPr>
            <p:nvPr/>
          </p:nvSpPr>
          <p:spPr bwMode="auto">
            <a:xfrm>
              <a:off x="3897313" y="4564063"/>
              <a:ext cx="312164"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Aug-14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68" name="Rectangle 78"/>
            <p:cNvSpPr>
              <a:spLocks noChangeArrowheads="1"/>
            </p:cNvSpPr>
            <p:nvPr/>
          </p:nvSpPr>
          <p:spPr bwMode="auto">
            <a:xfrm>
              <a:off x="4489450" y="4564063"/>
              <a:ext cx="302884"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Sep-14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69" name="Rectangle 79"/>
            <p:cNvSpPr>
              <a:spLocks noChangeArrowheads="1"/>
            </p:cNvSpPr>
            <p:nvPr/>
          </p:nvSpPr>
          <p:spPr bwMode="auto">
            <a:xfrm>
              <a:off x="5078413" y="4564063"/>
              <a:ext cx="296134"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Oct-14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70" name="Rectangle 80"/>
            <p:cNvSpPr>
              <a:spLocks noChangeArrowheads="1"/>
            </p:cNvSpPr>
            <p:nvPr/>
          </p:nvSpPr>
          <p:spPr bwMode="auto">
            <a:xfrm>
              <a:off x="5651500" y="4564063"/>
              <a:ext cx="318441"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Nov-14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71" name="Freeform 81"/>
            <p:cNvSpPr>
              <a:spLocks/>
            </p:cNvSpPr>
            <p:nvPr/>
          </p:nvSpPr>
          <p:spPr bwMode="auto">
            <a:xfrm>
              <a:off x="6316663" y="3414713"/>
              <a:ext cx="271462" cy="26987"/>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5172" name="Freeform 82"/>
            <p:cNvSpPr>
              <a:spLocks/>
            </p:cNvSpPr>
            <p:nvPr/>
          </p:nvSpPr>
          <p:spPr bwMode="auto">
            <a:xfrm>
              <a:off x="6413500" y="3390900"/>
              <a:ext cx="76200" cy="76200"/>
            </a:xfrm>
            <a:custGeom>
              <a:avLst/>
              <a:gdLst>
                <a:gd name="T0" fmla="*/ 24 w 48"/>
                <a:gd name="T1" fmla="*/ 0 h 48"/>
                <a:gd name="T2" fmla="*/ 48 w 48"/>
                <a:gd name="T3" fmla="*/ 24 h 48"/>
                <a:gd name="T4" fmla="*/ 24 w 48"/>
                <a:gd name="T5" fmla="*/ 48 h 48"/>
                <a:gd name="T6" fmla="*/ 0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lnTo>
                    <a:pt x="48" y="24"/>
                  </a:lnTo>
                  <a:lnTo>
                    <a:pt x="24" y="48"/>
                  </a:lnTo>
                  <a:lnTo>
                    <a:pt x="0" y="24"/>
                  </a:lnTo>
                  <a:lnTo>
                    <a:pt x="24"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173" name="Freeform 83"/>
            <p:cNvSpPr>
              <a:spLocks noEditPoints="1"/>
            </p:cNvSpPr>
            <p:nvPr/>
          </p:nvSpPr>
          <p:spPr bwMode="auto">
            <a:xfrm>
              <a:off x="6408738" y="3384550"/>
              <a:ext cx="85725" cy="87312"/>
            </a:xfrm>
            <a:custGeom>
              <a:avLst/>
              <a:gdLst>
                <a:gd name="T0" fmla="*/ 209 w 452"/>
                <a:gd name="T1" fmla="*/ 9 h 453"/>
                <a:gd name="T2" fmla="*/ 243 w 452"/>
                <a:gd name="T3" fmla="*/ 9 h 453"/>
                <a:gd name="T4" fmla="*/ 443 w 452"/>
                <a:gd name="T5" fmla="*/ 209 h 453"/>
                <a:gd name="T6" fmla="*/ 443 w 452"/>
                <a:gd name="T7" fmla="*/ 243 h 453"/>
                <a:gd name="T8" fmla="*/ 243 w 452"/>
                <a:gd name="T9" fmla="*/ 443 h 453"/>
                <a:gd name="T10" fmla="*/ 209 w 452"/>
                <a:gd name="T11" fmla="*/ 443 h 453"/>
                <a:gd name="T12" fmla="*/ 9 w 452"/>
                <a:gd name="T13" fmla="*/ 243 h 453"/>
                <a:gd name="T14" fmla="*/ 9 w 452"/>
                <a:gd name="T15" fmla="*/ 209 h 453"/>
                <a:gd name="T16" fmla="*/ 209 w 452"/>
                <a:gd name="T17" fmla="*/ 9 h 453"/>
                <a:gd name="T18" fmla="*/ 43 w 452"/>
                <a:gd name="T19" fmla="*/ 243 h 453"/>
                <a:gd name="T20" fmla="*/ 43 w 452"/>
                <a:gd name="T21" fmla="*/ 209 h 453"/>
                <a:gd name="T22" fmla="*/ 243 w 452"/>
                <a:gd name="T23" fmla="*/ 409 h 453"/>
                <a:gd name="T24" fmla="*/ 209 w 452"/>
                <a:gd name="T25" fmla="*/ 409 h 453"/>
                <a:gd name="T26" fmla="*/ 409 w 452"/>
                <a:gd name="T27" fmla="*/ 209 h 453"/>
                <a:gd name="T28" fmla="*/ 409 w 452"/>
                <a:gd name="T29" fmla="*/ 243 h 453"/>
                <a:gd name="T30" fmla="*/ 209 w 452"/>
                <a:gd name="T31" fmla="*/ 43 h 453"/>
                <a:gd name="T32" fmla="*/ 243 w 452"/>
                <a:gd name="T33" fmla="*/ 43 h 453"/>
                <a:gd name="T34" fmla="*/ 43 w 452"/>
                <a:gd name="T35" fmla="*/ 24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2" h="453">
                  <a:moveTo>
                    <a:pt x="209" y="9"/>
                  </a:moveTo>
                  <a:cubicBezTo>
                    <a:pt x="219" y="0"/>
                    <a:pt x="234" y="0"/>
                    <a:pt x="243" y="9"/>
                  </a:cubicBezTo>
                  <a:lnTo>
                    <a:pt x="443" y="209"/>
                  </a:lnTo>
                  <a:cubicBezTo>
                    <a:pt x="452" y="219"/>
                    <a:pt x="452" y="234"/>
                    <a:pt x="443" y="243"/>
                  </a:cubicBezTo>
                  <a:lnTo>
                    <a:pt x="243" y="443"/>
                  </a:lnTo>
                  <a:cubicBezTo>
                    <a:pt x="234" y="453"/>
                    <a:pt x="219" y="453"/>
                    <a:pt x="209" y="443"/>
                  </a:cubicBezTo>
                  <a:lnTo>
                    <a:pt x="9" y="243"/>
                  </a:lnTo>
                  <a:cubicBezTo>
                    <a:pt x="0" y="234"/>
                    <a:pt x="0" y="219"/>
                    <a:pt x="9" y="209"/>
                  </a:cubicBezTo>
                  <a:lnTo>
                    <a:pt x="209" y="9"/>
                  </a:lnTo>
                  <a:close/>
                  <a:moveTo>
                    <a:pt x="43" y="243"/>
                  </a:moveTo>
                  <a:lnTo>
                    <a:pt x="43" y="209"/>
                  </a:lnTo>
                  <a:lnTo>
                    <a:pt x="243" y="409"/>
                  </a:lnTo>
                  <a:lnTo>
                    <a:pt x="209" y="409"/>
                  </a:lnTo>
                  <a:lnTo>
                    <a:pt x="409" y="209"/>
                  </a:lnTo>
                  <a:lnTo>
                    <a:pt x="409" y="243"/>
                  </a:lnTo>
                  <a:lnTo>
                    <a:pt x="209" y="43"/>
                  </a:lnTo>
                  <a:lnTo>
                    <a:pt x="243" y="43"/>
                  </a:lnTo>
                  <a:lnTo>
                    <a:pt x="43" y="243"/>
                  </a:lnTo>
                  <a:close/>
                </a:path>
              </a:pathLst>
            </a:custGeom>
            <a:solidFill>
              <a:srgbClr val="4A7EBB"/>
            </a:solidFill>
            <a:ln w="158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n-US" sz="4400"/>
            </a:p>
          </p:txBody>
        </p:sp>
        <p:sp>
          <p:nvSpPr>
            <p:cNvPr id="5174" name="Rectangle 84"/>
            <p:cNvSpPr>
              <a:spLocks noChangeArrowheads="1"/>
            </p:cNvSpPr>
            <p:nvPr/>
          </p:nvSpPr>
          <p:spPr bwMode="auto">
            <a:xfrm>
              <a:off x="6600825" y="3344863"/>
              <a:ext cx="11021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CT</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5175" name="Rectangle 85"/>
            <p:cNvSpPr>
              <a:spLocks noChangeArrowheads="1"/>
            </p:cNvSpPr>
            <p:nvPr/>
          </p:nvSpPr>
          <p:spPr bwMode="auto">
            <a:xfrm>
              <a:off x="2284413" y="2055813"/>
              <a:ext cx="4573587" cy="2744787"/>
            </a:xfrm>
            <a:prstGeom prst="rect">
              <a:avLst/>
            </a:prstGeom>
            <a:noFill/>
            <a:ln w="9525" cap="flat">
              <a:solidFill>
                <a:srgbClr val="86868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grpSp>
      <p:sp>
        <p:nvSpPr>
          <p:cNvPr id="2" name="Title 1"/>
          <p:cNvSpPr>
            <a:spLocks noGrp="1"/>
          </p:cNvSpPr>
          <p:nvPr>
            <p:ph type="title"/>
          </p:nvPr>
        </p:nvSpPr>
        <p:spPr/>
        <p:txBody>
          <a:bodyPr/>
          <a:lstStyle/>
          <a:p>
            <a:r>
              <a:rPr lang="en-US" dirty="0" smtClean="0"/>
              <a:t>Imagine the Results…2</a:t>
            </a:r>
            <a:endParaRPr lang="en-US" dirty="0"/>
          </a:p>
        </p:txBody>
      </p:sp>
      <p:sp>
        <p:nvSpPr>
          <p:cNvPr id="5" name="TextBox 4"/>
          <p:cNvSpPr txBox="1"/>
          <p:nvPr/>
        </p:nvSpPr>
        <p:spPr>
          <a:xfrm>
            <a:off x="4465143" y="1676400"/>
            <a:ext cx="4450257" cy="830997"/>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b="1" dirty="0" smtClean="0">
                <a:solidFill>
                  <a:srgbClr val="0066CC"/>
                </a:solidFill>
                <a:latin typeface="Arial" pitchFamily="34" charset="0"/>
                <a:cs typeface="Arial" pitchFamily="34" charset="0"/>
              </a:rPr>
              <a:t>What would you conclude?</a:t>
            </a:r>
          </a:p>
          <a:p>
            <a:pPr marL="285750" indent="-285750">
              <a:buFont typeface="Arial" panose="020B0604020202020204" pitchFamily="34" charset="0"/>
              <a:buChar char="•"/>
            </a:pPr>
            <a:r>
              <a:rPr lang="en-US" b="1" dirty="0" smtClean="0">
                <a:solidFill>
                  <a:srgbClr val="0066CC"/>
                </a:solidFill>
                <a:latin typeface="Arial" pitchFamily="34" charset="0"/>
                <a:cs typeface="Arial" pitchFamily="34" charset="0"/>
              </a:rPr>
              <a:t>How could you be wrong?</a:t>
            </a:r>
          </a:p>
        </p:txBody>
      </p:sp>
      <p:pic>
        <p:nvPicPr>
          <p:cNvPr id="4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3859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9" name="Group 6168"/>
          <p:cNvGrpSpPr>
            <a:grpSpLocks noChangeAspect="1"/>
          </p:cNvGrpSpPr>
          <p:nvPr/>
        </p:nvGrpSpPr>
        <p:grpSpPr>
          <a:xfrm>
            <a:off x="228600" y="1219200"/>
            <a:ext cx="8701880" cy="5227160"/>
            <a:chOff x="2281238" y="2052638"/>
            <a:chExt cx="4579937" cy="2751137"/>
          </a:xfrm>
        </p:grpSpPr>
        <p:sp>
          <p:nvSpPr>
            <p:cNvPr id="4" name="AutoShape 4"/>
            <p:cNvSpPr>
              <a:spLocks noChangeAspect="1" noChangeArrowheads="1" noTextEdit="1"/>
            </p:cNvSpPr>
            <p:nvPr/>
          </p:nvSpPr>
          <p:spPr bwMode="auto">
            <a:xfrm>
              <a:off x="2281238" y="2052638"/>
              <a:ext cx="4579937"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Rectangle 6"/>
            <p:cNvSpPr>
              <a:spLocks noChangeArrowheads="1"/>
            </p:cNvSpPr>
            <p:nvPr/>
          </p:nvSpPr>
          <p:spPr bwMode="auto">
            <a:xfrm>
              <a:off x="2286000" y="2057400"/>
              <a:ext cx="4572000" cy="274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Rectangle 7"/>
            <p:cNvSpPr>
              <a:spLocks noChangeArrowheads="1"/>
            </p:cNvSpPr>
            <p:nvPr/>
          </p:nvSpPr>
          <p:spPr bwMode="auto">
            <a:xfrm>
              <a:off x="2614613" y="2198688"/>
              <a:ext cx="3463925" cy="2282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8"/>
            <p:cNvSpPr>
              <a:spLocks noEditPoints="1"/>
            </p:cNvSpPr>
            <p:nvPr/>
          </p:nvSpPr>
          <p:spPr bwMode="auto">
            <a:xfrm>
              <a:off x="2614613" y="2193925"/>
              <a:ext cx="3463925" cy="1911350"/>
            </a:xfrm>
            <a:custGeom>
              <a:avLst/>
              <a:gdLst>
                <a:gd name="T0" fmla="*/ 0 w 4364"/>
                <a:gd name="T1" fmla="*/ 2396 h 2408"/>
                <a:gd name="T2" fmla="*/ 4364 w 4364"/>
                <a:gd name="T3" fmla="*/ 2396 h 2408"/>
                <a:gd name="T4" fmla="*/ 4364 w 4364"/>
                <a:gd name="T5" fmla="*/ 2408 h 2408"/>
                <a:gd name="T6" fmla="*/ 0 w 4364"/>
                <a:gd name="T7" fmla="*/ 2408 h 2408"/>
                <a:gd name="T8" fmla="*/ 0 w 4364"/>
                <a:gd name="T9" fmla="*/ 2396 h 2408"/>
                <a:gd name="T10" fmla="*/ 0 w 4364"/>
                <a:gd name="T11" fmla="*/ 1918 h 2408"/>
                <a:gd name="T12" fmla="*/ 4364 w 4364"/>
                <a:gd name="T13" fmla="*/ 1918 h 2408"/>
                <a:gd name="T14" fmla="*/ 4364 w 4364"/>
                <a:gd name="T15" fmla="*/ 1929 h 2408"/>
                <a:gd name="T16" fmla="*/ 0 w 4364"/>
                <a:gd name="T17" fmla="*/ 1929 h 2408"/>
                <a:gd name="T18" fmla="*/ 0 w 4364"/>
                <a:gd name="T19" fmla="*/ 1918 h 2408"/>
                <a:gd name="T20" fmla="*/ 0 w 4364"/>
                <a:gd name="T21" fmla="*/ 1438 h 2408"/>
                <a:gd name="T22" fmla="*/ 4364 w 4364"/>
                <a:gd name="T23" fmla="*/ 1438 h 2408"/>
                <a:gd name="T24" fmla="*/ 4364 w 4364"/>
                <a:gd name="T25" fmla="*/ 1449 h 2408"/>
                <a:gd name="T26" fmla="*/ 0 w 4364"/>
                <a:gd name="T27" fmla="*/ 1449 h 2408"/>
                <a:gd name="T28" fmla="*/ 0 w 4364"/>
                <a:gd name="T29" fmla="*/ 1438 h 2408"/>
                <a:gd name="T30" fmla="*/ 0 w 4364"/>
                <a:gd name="T31" fmla="*/ 958 h 2408"/>
                <a:gd name="T32" fmla="*/ 4364 w 4364"/>
                <a:gd name="T33" fmla="*/ 958 h 2408"/>
                <a:gd name="T34" fmla="*/ 4364 w 4364"/>
                <a:gd name="T35" fmla="*/ 969 h 2408"/>
                <a:gd name="T36" fmla="*/ 0 w 4364"/>
                <a:gd name="T37" fmla="*/ 969 h 2408"/>
                <a:gd name="T38" fmla="*/ 0 w 4364"/>
                <a:gd name="T39" fmla="*/ 958 h 2408"/>
                <a:gd name="T40" fmla="*/ 0 w 4364"/>
                <a:gd name="T41" fmla="*/ 478 h 2408"/>
                <a:gd name="T42" fmla="*/ 4364 w 4364"/>
                <a:gd name="T43" fmla="*/ 478 h 2408"/>
                <a:gd name="T44" fmla="*/ 4364 w 4364"/>
                <a:gd name="T45" fmla="*/ 489 h 2408"/>
                <a:gd name="T46" fmla="*/ 0 w 4364"/>
                <a:gd name="T47" fmla="*/ 489 h 2408"/>
                <a:gd name="T48" fmla="*/ 0 w 4364"/>
                <a:gd name="T49" fmla="*/ 478 h 2408"/>
                <a:gd name="T50" fmla="*/ 0 w 4364"/>
                <a:gd name="T51" fmla="*/ 0 h 2408"/>
                <a:gd name="T52" fmla="*/ 4364 w 4364"/>
                <a:gd name="T53" fmla="*/ 0 h 2408"/>
                <a:gd name="T54" fmla="*/ 4364 w 4364"/>
                <a:gd name="T55" fmla="*/ 11 h 2408"/>
                <a:gd name="T56" fmla="*/ 0 w 4364"/>
                <a:gd name="T57" fmla="*/ 11 h 2408"/>
                <a:gd name="T58" fmla="*/ 0 w 4364"/>
                <a:gd name="T59" fmla="*/ 0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64" h="2408">
                  <a:moveTo>
                    <a:pt x="0" y="2396"/>
                  </a:moveTo>
                  <a:lnTo>
                    <a:pt x="4364" y="2396"/>
                  </a:lnTo>
                  <a:lnTo>
                    <a:pt x="4364" y="2408"/>
                  </a:lnTo>
                  <a:lnTo>
                    <a:pt x="0" y="2408"/>
                  </a:lnTo>
                  <a:lnTo>
                    <a:pt x="0" y="2396"/>
                  </a:lnTo>
                  <a:close/>
                  <a:moveTo>
                    <a:pt x="0" y="1918"/>
                  </a:moveTo>
                  <a:lnTo>
                    <a:pt x="4364" y="1918"/>
                  </a:lnTo>
                  <a:lnTo>
                    <a:pt x="4364" y="1929"/>
                  </a:lnTo>
                  <a:lnTo>
                    <a:pt x="0" y="1929"/>
                  </a:lnTo>
                  <a:lnTo>
                    <a:pt x="0" y="1918"/>
                  </a:lnTo>
                  <a:close/>
                  <a:moveTo>
                    <a:pt x="0" y="1438"/>
                  </a:moveTo>
                  <a:lnTo>
                    <a:pt x="4364" y="1438"/>
                  </a:lnTo>
                  <a:lnTo>
                    <a:pt x="4364" y="1449"/>
                  </a:lnTo>
                  <a:lnTo>
                    <a:pt x="0" y="1449"/>
                  </a:lnTo>
                  <a:lnTo>
                    <a:pt x="0" y="1438"/>
                  </a:lnTo>
                  <a:close/>
                  <a:moveTo>
                    <a:pt x="0" y="958"/>
                  </a:moveTo>
                  <a:lnTo>
                    <a:pt x="4364" y="958"/>
                  </a:lnTo>
                  <a:lnTo>
                    <a:pt x="4364" y="969"/>
                  </a:lnTo>
                  <a:lnTo>
                    <a:pt x="0" y="969"/>
                  </a:lnTo>
                  <a:lnTo>
                    <a:pt x="0" y="958"/>
                  </a:lnTo>
                  <a:close/>
                  <a:moveTo>
                    <a:pt x="0" y="478"/>
                  </a:moveTo>
                  <a:lnTo>
                    <a:pt x="4364" y="478"/>
                  </a:lnTo>
                  <a:lnTo>
                    <a:pt x="4364" y="489"/>
                  </a:lnTo>
                  <a:lnTo>
                    <a:pt x="0" y="489"/>
                  </a:lnTo>
                  <a:lnTo>
                    <a:pt x="0" y="478"/>
                  </a:lnTo>
                  <a:close/>
                  <a:moveTo>
                    <a:pt x="0" y="0"/>
                  </a:moveTo>
                  <a:lnTo>
                    <a:pt x="4364" y="0"/>
                  </a:lnTo>
                  <a:lnTo>
                    <a:pt x="4364" y="11"/>
                  </a:lnTo>
                  <a:lnTo>
                    <a:pt x="0" y="11"/>
                  </a:lnTo>
                  <a:lnTo>
                    <a:pt x="0" y="0"/>
                  </a:lnTo>
                  <a:close/>
                </a:path>
              </a:pathLst>
            </a:custGeom>
            <a:solidFill>
              <a:srgbClr val="868686"/>
            </a:solidFill>
            <a:ln w="1588">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9" name="Rectangle 9"/>
            <p:cNvSpPr>
              <a:spLocks noChangeArrowheads="1"/>
            </p:cNvSpPr>
            <p:nvPr/>
          </p:nvSpPr>
          <p:spPr bwMode="auto">
            <a:xfrm>
              <a:off x="2609850" y="2198688"/>
              <a:ext cx="9525" cy="2282825"/>
            </a:xfrm>
            <a:prstGeom prst="rect">
              <a:avLst/>
            </a:prstGeom>
            <a:solidFill>
              <a:srgbClr val="868686"/>
            </a:solidFill>
            <a:ln w="1588">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4400"/>
            </a:p>
          </p:txBody>
        </p:sp>
        <p:sp>
          <p:nvSpPr>
            <p:cNvPr id="10" name="Freeform 10"/>
            <p:cNvSpPr>
              <a:spLocks noEditPoints="1"/>
            </p:cNvSpPr>
            <p:nvPr/>
          </p:nvSpPr>
          <p:spPr bwMode="auto">
            <a:xfrm>
              <a:off x="2574925" y="2193925"/>
              <a:ext cx="39687" cy="2292350"/>
            </a:xfrm>
            <a:custGeom>
              <a:avLst/>
              <a:gdLst>
                <a:gd name="T0" fmla="*/ 0 w 50"/>
                <a:gd name="T1" fmla="*/ 2876 h 2888"/>
                <a:gd name="T2" fmla="*/ 50 w 50"/>
                <a:gd name="T3" fmla="*/ 2876 h 2888"/>
                <a:gd name="T4" fmla="*/ 50 w 50"/>
                <a:gd name="T5" fmla="*/ 2888 h 2888"/>
                <a:gd name="T6" fmla="*/ 0 w 50"/>
                <a:gd name="T7" fmla="*/ 2888 h 2888"/>
                <a:gd name="T8" fmla="*/ 0 w 50"/>
                <a:gd name="T9" fmla="*/ 2876 h 2888"/>
                <a:gd name="T10" fmla="*/ 0 w 50"/>
                <a:gd name="T11" fmla="*/ 2396 h 2888"/>
                <a:gd name="T12" fmla="*/ 50 w 50"/>
                <a:gd name="T13" fmla="*/ 2396 h 2888"/>
                <a:gd name="T14" fmla="*/ 50 w 50"/>
                <a:gd name="T15" fmla="*/ 2408 h 2888"/>
                <a:gd name="T16" fmla="*/ 0 w 50"/>
                <a:gd name="T17" fmla="*/ 2408 h 2888"/>
                <a:gd name="T18" fmla="*/ 0 w 50"/>
                <a:gd name="T19" fmla="*/ 2396 h 2888"/>
                <a:gd name="T20" fmla="*/ 0 w 50"/>
                <a:gd name="T21" fmla="*/ 1918 h 2888"/>
                <a:gd name="T22" fmla="*/ 50 w 50"/>
                <a:gd name="T23" fmla="*/ 1918 h 2888"/>
                <a:gd name="T24" fmla="*/ 50 w 50"/>
                <a:gd name="T25" fmla="*/ 1929 h 2888"/>
                <a:gd name="T26" fmla="*/ 0 w 50"/>
                <a:gd name="T27" fmla="*/ 1929 h 2888"/>
                <a:gd name="T28" fmla="*/ 0 w 50"/>
                <a:gd name="T29" fmla="*/ 1918 h 2888"/>
                <a:gd name="T30" fmla="*/ 0 w 50"/>
                <a:gd name="T31" fmla="*/ 1438 h 2888"/>
                <a:gd name="T32" fmla="*/ 50 w 50"/>
                <a:gd name="T33" fmla="*/ 1438 h 2888"/>
                <a:gd name="T34" fmla="*/ 50 w 50"/>
                <a:gd name="T35" fmla="*/ 1449 h 2888"/>
                <a:gd name="T36" fmla="*/ 0 w 50"/>
                <a:gd name="T37" fmla="*/ 1449 h 2888"/>
                <a:gd name="T38" fmla="*/ 0 w 50"/>
                <a:gd name="T39" fmla="*/ 1438 h 2888"/>
                <a:gd name="T40" fmla="*/ 0 w 50"/>
                <a:gd name="T41" fmla="*/ 958 h 2888"/>
                <a:gd name="T42" fmla="*/ 50 w 50"/>
                <a:gd name="T43" fmla="*/ 958 h 2888"/>
                <a:gd name="T44" fmla="*/ 50 w 50"/>
                <a:gd name="T45" fmla="*/ 969 h 2888"/>
                <a:gd name="T46" fmla="*/ 0 w 50"/>
                <a:gd name="T47" fmla="*/ 969 h 2888"/>
                <a:gd name="T48" fmla="*/ 0 w 50"/>
                <a:gd name="T49" fmla="*/ 958 h 2888"/>
                <a:gd name="T50" fmla="*/ 0 w 50"/>
                <a:gd name="T51" fmla="*/ 478 h 2888"/>
                <a:gd name="T52" fmla="*/ 50 w 50"/>
                <a:gd name="T53" fmla="*/ 478 h 2888"/>
                <a:gd name="T54" fmla="*/ 50 w 50"/>
                <a:gd name="T55" fmla="*/ 489 h 2888"/>
                <a:gd name="T56" fmla="*/ 0 w 50"/>
                <a:gd name="T57" fmla="*/ 489 h 2888"/>
                <a:gd name="T58" fmla="*/ 0 w 50"/>
                <a:gd name="T59" fmla="*/ 478 h 2888"/>
                <a:gd name="T60" fmla="*/ 0 w 50"/>
                <a:gd name="T61" fmla="*/ 0 h 2888"/>
                <a:gd name="T62" fmla="*/ 50 w 50"/>
                <a:gd name="T63" fmla="*/ 0 h 2888"/>
                <a:gd name="T64" fmla="*/ 50 w 50"/>
                <a:gd name="T65" fmla="*/ 11 h 2888"/>
                <a:gd name="T66" fmla="*/ 0 w 50"/>
                <a:gd name="T67" fmla="*/ 11 h 2888"/>
                <a:gd name="T68" fmla="*/ 0 w 50"/>
                <a:gd name="T69" fmla="*/ 0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2888">
                  <a:moveTo>
                    <a:pt x="0" y="2876"/>
                  </a:moveTo>
                  <a:lnTo>
                    <a:pt x="50" y="2876"/>
                  </a:lnTo>
                  <a:lnTo>
                    <a:pt x="50" y="2888"/>
                  </a:lnTo>
                  <a:lnTo>
                    <a:pt x="0" y="2888"/>
                  </a:lnTo>
                  <a:lnTo>
                    <a:pt x="0" y="2876"/>
                  </a:lnTo>
                  <a:close/>
                  <a:moveTo>
                    <a:pt x="0" y="2396"/>
                  </a:moveTo>
                  <a:lnTo>
                    <a:pt x="50" y="2396"/>
                  </a:lnTo>
                  <a:lnTo>
                    <a:pt x="50" y="2408"/>
                  </a:lnTo>
                  <a:lnTo>
                    <a:pt x="0" y="2408"/>
                  </a:lnTo>
                  <a:lnTo>
                    <a:pt x="0" y="2396"/>
                  </a:lnTo>
                  <a:close/>
                  <a:moveTo>
                    <a:pt x="0" y="1918"/>
                  </a:moveTo>
                  <a:lnTo>
                    <a:pt x="50" y="1918"/>
                  </a:lnTo>
                  <a:lnTo>
                    <a:pt x="50" y="1929"/>
                  </a:lnTo>
                  <a:lnTo>
                    <a:pt x="0" y="1929"/>
                  </a:lnTo>
                  <a:lnTo>
                    <a:pt x="0" y="1918"/>
                  </a:lnTo>
                  <a:close/>
                  <a:moveTo>
                    <a:pt x="0" y="1438"/>
                  </a:moveTo>
                  <a:lnTo>
                    <a:pt x="50" y="1438"/>
                  </a:lnTo>
                  <a:lnTo>
                    <a:pt x="50" y="1449"/>
                  </a:lnTo>
                  <a:lnTo>
                    <a:pt x="0" y="1449"/>
                  </a:lnTo>
                  <a:lnTo>
                    <a:pt x="0" y="1438"/>
                  </a:lnTo>
                  <a:close/>
                  <a:moveTo>
                    <a:pt x="0" y="958"/>
                  </a:moveTo>
                  <a:lnTo>
                    <a:pt x="50" y="958"/>
                  </a:lnTo>
                  <a:lnTo>
                    <a:pt x="50" y="969"/>
                  </a:lnTo>
                  <a:lnTo>
                    <a:pt x="0" y="969"/>
                  </a:lnTo>
                  <a:lnTo>
                    <a:pt x="0" y="958"/>
                  </a:lnTo>
                  <a:close/>
                  <a:moveTo>
                    <a:pt x="0" y="478"/>
                  </a:moveTo>
                  <a:lnTo>
                    <a:pt x="50" y="478"/>
                  </a:lnTo>
                  <a:lnTo>
                    <a:pt x="50" y="489"/>
                  </a:lnTo>
                  <a:lnTo>
                    <a:pt x="0" y="489"/>
                  </a:lnTo>
                  <a:lnTo>
                    <a:pt x="0" y="478"/>
                  </a:lnTo>
                  <a:close/>
                  <a:moveTo>
                    <a:pt x="0" y="0"/>
                  </a:moveTo>
                  <a:lnTo>
                    <a:pt x="50" y="0"/>
                  </a:lnTo>
                  <a:lnTo>
                    <a:pt x="50" y="11"/>
                  </a:lnTo>
                  <a:lnTo>
                    <a:pt x="0" y="11"/>
                  </a:lnTo>
                  <a:lnTo>
                    <a:pt x="0" y="0"/>
                  </a:lnTo>
                  <a:close/>
                </a:path>
              </a:pathLst>
            </a:custGeom>
            <a:solidFill>
              <a:srgbClr val="868686"/>
            </a:solidFill>
            <a:ln w="1588">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1" name="Rectangle 11"/>
            <p:cNvSpPr>
              <a:spLocks noChangeArrowheads="1"/>
            </p:cNvSpPr>
            <p:nvPr/>
          </p:nvSpPr>
          <p:spPr bwMode="auto">
            <a:xfrm>
              <a:off x="2614613" y="4478338"/>
              <a:ext cx="3463925" cy="7937"/>
            </a:xfrm>
            <a:prstGeom prst="rect">
              <a:avLst/>
            </a:prstGeom>
            <a:solidFill>
              <a:srgbClr val="868686"/>
            </a:solidFill>
            <a:ln w="1588">
              <a:solidFill>
                <a:srgbClr val="86868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4400"/>
            </a:p>
          </p:txBody>
        </p:sp>
        <p:sp>
          <p:nvSpPr>
            <p:cNvPr id="12" name="Freeform 12"/>
            <p:cNvSpPr>
              <a:spLocks noEditPoints="1"/>
            </p:cNvSpPr>
            <p:nvPr/>
          </p:nvSpPr>
          <p:spPr bwMode="auto">
            <a:xfrm>
              <a:off x="2609850" y="4481513"/>
              <a:ext cx="3473450" cy="41275"/>
            </a:xfrm>
            <a:custGeom>
              <a:avLst/>
              <a:gdLst>
                <a:gd name="T0" fmla="*/ 11 w 4376"/>
                <a:gd name="T1" fmla="*/ 0 h 52"/>
                <a:gd name="T2" fmla="*/ 11 w 4376"/>
                <a:gd name="T3" fmla="*/ 52 h 52"/>
                <a:gd name="T4" fmla="*/ 0 w 4376"/>
                <a:gd name="T5" fmla="*/ 52 h 52"/>
                <a:gd name="T6" fmla="*/ 0 w 4376"/>
                <a:gd name="T7" fmla="*/ 0 h 52"/>
                <a:gd name="T8" fmla="*/ 11 w 4376"/>
                <a:gd name="T9" fmla="*/ 0 h 52"/>
                <a:gd name="T10" fmla="*/ 739 w 4376"/>
                <a:gd name="T11" fmla="*/ 0 h 52"/>
                <a:gd name="T12" fmla="*/ 739 w 4376"/>
                <a:gd name="T13" fmla="*/ 52 h 52"/>
                <a:gd name="T14" fmla="*/ 727 w 4376"/>
                <a:gd name="T15" fmla="*/ 52 h 52"/>
                <a:gd name="T16" fmla="*/ 727 w 4376"/>
                <a:gd name="T17" fmla="*/ 0 h 52"/>
                <a:gd name="T18" fmla="*/ 739 w 4376"/>
                <a:gd name="T19" fmla="*/ 0 h 52"/>
                <a:gd name="T20" fmla="*/ 1467 w 4376"/>
                <a:gd name="T21" fmla="*/ 0 h 52"/>
                <a:gd name="T22" fmla="*/ 1467 w 4376"/>
                <a:gd name="T23" fmla="*/ 52 h 52"/>
                <a:gd name="T24" fmla="*/ 1455 w 4376"/>
                <a:gd name="T25" fmla="*/ 52 h 52"/>
                <a:gd name="T26" fmla="*/ 1455 w 4376"/>
                <a:gd name="T27" fmla="*/ 0 h 52"/>
                <a:gd name="T28" fmla="*/ 1467 w 4376"/>
                <a:gd name="T29" fmla="*/ 0 h 52"/>
                <a:gd name="T30" fmla="*/ 2193 w 4376"/>
                <a:gd name="T31" fmla="*/ 0 h 52"/>
                <a:gd name="T32" fmla="*/ 2193 w 4376"/>
                <a:gd name="T33" fmla="*/ 52 h 52"/>
                <a:gd name="T34" fmla="*/ 2181 w 4376"/>
                <a:gd name="T35" fmla="*/ 52 h 52"/>
                <a:gd name="T36" fmla="*/ 2181 w 4376"/>
                <a:gd name="T37" fmla="*/ 0 h 52"/>
                <a:gd name="T38" fmla="*/ 2193 w 4376"/>
                <a:gd name="T39" fmla="*/ 0 h 52"/>
                <a:gd name="T40" fmla="*/ 2920 w 4376"/>
                <a:gd name="T41" fmla="*/ 0 h 52"/>
                <a:gd name="T42" fmla="*/ 2920 w 4376"/>
                <a:gd name="T43" fmla="*/ 52 h 52"/>
                <a:gd name="T44" fmla="*/ 2909 w 4376"/>
                <a:gd name="T45" fmla="*/ 52 h 52"/>
                <a:gd name="T46" fmla="*/ 2909 w 4376"/>
                <a:gd name="T47" fmla="*/ 0 h 52"/>
                <a:gd name="T48" fmla="*/ 2920 w 4376"/>
                <a:gd name="T49" fmla="*/ 0 h 52"/>
                <a:gd name="T50" fmla="*/ 3648 w 4376"/>
                <a:gd name="T51" fmla="*/ 0 h 52"/>
                <a:gd name="T52" fmla="*/ 3648 w 4376"/>
                <a:gd name="T53" fmla="*/ 52 h 52"/>
                <a:gd name="T54" fmla="*/ 3636 w 4376"/>
                <a:gd name="T55" fmla="*/ 52 h 52"/>
                <a:gd name="T56" fmla="*/ 3636 w 4376"/>
                <a:gd name="T57" fmla="*/ 0 h 52"/>
                <a:gd name="T58" fmla="*/ 3648 w 4376"/>
                <a:gd name="T59" fmla="*/ 0 h 52"/>
                <a:gd name="T60" fmla="*/ 4376 w 4376"/>
                <a:gd name="T61" fmla="*/ 0 h 52"/>
                <a:gd name="T62" fmla="*/ 4376 w 4376"/>
                <a:gd name="T63" fmla="*/ 52 h 52"/>
                <a:gd name="T64" fmla="*/ 4364 w 4376"/>
                <a:gd name="T65" fmla="*/ 52 h 52"/>
                <a:gd name="T66" fmla="*/ 4364 w 4376"/>
                <a:gd name="T67" fmla="*/ 0 h 52"/>
                <a:gd name="T68" fmla="*/ 4376 w 4376"/>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6" h="52">
                  <a:moveTo>
                    <a:pt x="11" y="0"/>
                  </a:moveTo>
                  <a:lnTo>
                    <a:pt x="11" y="52"/>
                  </a:lnTo>
                  <a:lnTo>
                    <a:pt x="0" y="52"/>
                  </a:lnTo>
                  <a:lnTo>
                    <a:pt x="0" y="0"/>
                  </a:lnTo>
                  <a:lnTo>
                    <a:pt x="11" y="0"/>
                  </a:lnTo>
                  <a:close/>
                  <a:moveTo>
                    <a:pt x="739" y="0"/>
                  </a:moveTo>
                  <a:lnTo>
                    <a:pt x="739" y="52"/>
                  </a:lnTo>
                  <a:lnTo>
                    <a:pt x="727" y="52"/>
                  </a:lnTo>
                  <a:lnTo>
                    <a:pt x="727" y="0"/>
                  </a:lnTo>
                  <a:lnTo>
                    <a:pt x="739" y="0"/>
                  </a:lnTo>
                  <a:close/>
                  <a:moveTo>
                    <a:pt x="1467" y="0"/>
                  </a:moveTo>
                  <a:lnTo>
                    <a:pt x="1467" y="52"/>
                  </a:lnTo>
                  <a:lnTo>
                    <a:pt x="1455" y="52"/>
                  </a:lnTo>
                  <a:lnTo>
                    <a:pt x="1455" y="0"/>
                  </a:lnTo>
                  <a:lnTo>
                    <a:pt x="1467" y="0"/>
                  </a:lnTo>
                  <a:close/>
                  <a:moveTo>
                    <a:pt x="2193" y="0"/>
                  </a:moveTo>
                  <a:lnTo>
                    <a:pt x="2193" y="52"/>
                  </a:lnTo>
                  <a:lnTo>
                    <a:pt x="2181" y="52"/>
                  </a:lnTo>
                  <a:lnTo>
                    <a:pt x="2181" y="0"/>
                  </a:lnTo>
                  <a:lnTo>
                    <a:pt x="2193" y="0"/>
                  </a:lnTo>
                  <a:close/>
                  <a:moveTo>
                    <a:pt x="2920" y="0"/>
                  </a:moveTo>
                  <a:lnTo>
                    <a:pt x="2920" y="52"/>
                  </a:lnTo>
                  <a:lnTo>
                    <a:pt x="2909" y="52"/>
                  </a:lnTo>
                  <a:lnTo>
                    <a:pt x="2909" y="0"/>
                  </a:lnTo>
                  <a:lnTo>
                    <a:pt x="2920" y="0"/>
                  </a:lnTo>
                  <a:close/>
                  <a:moveTo>
                    <a:pt x="3648" y="0"/>
                  </a:moveTo>
                  <a:lnTo>
                    <a:pt x="3648" y="52"/>
                  </a:lnTo>
                  <a:lnTo>
                    <a:pt x="3636" y="52"/>
                  </a:lnTo>
                  <a:lnTo>
                    <a:pt x="3636" y="0"/>
                  </a:lnTo>
                  <a:lnTo>
                    <a:pt x="3648" y="0"/>
                  </a:lnTo>
                  <a:close/>
                  <a:moveTo>
                    <a:pt x="4376" y="0"/>
                  </a:moveTo>
                  <a:lnTo>
                    <a:pt x="4376" y="52"/>
                  </a:lnTo>
                  <a:lnTo>
                    <a:pt x="4364" y="52"/>
                  </a:lnTo>
                  <a:lnTo>
                    <a:pt x="4364" y="0"/>
                  </a:lnTo>
                  <a:lnTo>
                    <a:pt x="4376" y="0"/>
                  </a:lnTo>
                  <a:close/>
                </a:path>
              </a:pathLst>
            </a:custGeom>
            <a:solidFill>
              <a:srgbClr val="868686"/>
            </a:solidFill>
            <a:ln w="1588">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3" name="Freeform 13"/>
            <p:cNvSpPr>
              <a:spLocks/>
            </p:cNvSpPr>
            <p:nvPr/>
          </p:nvSpPr>
          <p:spPr bwMode="auto">
            <a:xfrm>
              <a:off x="2889250" y="2838450"/>
              <a:ext cx="2913062" cy="1095375"/>
            </a:xfrm>
            <a:custGeom>
              <a:avLst/>
              <a:gdLst>
                <a:gd name="T0" fmla="*/ 2 w 3670"/>
                <a:gd name="T1" fmla="*/ 1265 h 1379"/>
                <a:gd name="T2" fmla="*/ 730 w 3670"/>
                <a:gd name="T3" fmla="*/ 8 h 1379"/>
                <a:gd name="T4" fmla="*/ 734 w 3670"/>
                <a:gd name="T5" fmla="*/ 4 h 1379"/>
                <a:gd name="T6" fmla="*/ 739 w 3670"/>
                <a:gd name="T7" fmla="*/ 0 h 1379"/>
                <a:gd name="T8" fmla="*/ 745 w 3670"/>
                <a:gd name="T9" fmla="*/ 0 h 1379"/>
                <a:gd name="T10" fmla="*/ 751 w 3670"/>
                <a:gd name="T11" fmla="*/ 0 h 1379"/>
                <a:gd name="T12" fmla="*/ 1479 w 3670"/>
                <a:gd name="T13" fmla="*/ 307 h 1379"/>
                <a:gd name="T14" fmla="*/ 1486 w 3670"/>
                <a:gd name="T15" fmla="*/ 313 h 1379"/>
                <a:gd name="T16" fmla="*/ 2214 w 3670"/>
                <a:gd name="T17" fmla="*/ 1350 h 1379"/>
                <a:gd name="T18" fmla="*/ 2185 w 3670"/>
                <a:gd name="T19" fmla="*/ 1352 h 1379"/>
                <a:gd name="T20" fmla="*/ 2913 w 3670"/>
                <a:gd name="T21" fmla="*/ 200 h 1379"/>
                <a:gd name="T22" fmla="*/ 2919 w 3670"/>
                <a:gd name="T23" fmla="*/ 194 h 1379"/>
                <a:gd name="T24" fmla="*/ 2928 w 3670"/>
                <a:gd name="T25" fmla="*/ 192 h 1379"/>
                <a:gd name="T26" fmla="*/ 2936 w 3670"/>
                <a:gd name="T27" fmla="*/ 194 h 1379"/>
                <a:gd name="T28" fmla="*/ 2942 w 3670"/>
                <a:gd name="T29" fmla="*/ 200 h 1379"/>
                <a:gd name="T30" fmla="*/ 3668 w 3670"/>
                <a:gd name="T31" fmla="*/ 1284 h 1379"/>
                <a:gd name="T32" fmla="*/ 3670 w 3670"/>
                <a:gd name="T33" fmla="*/ 1290 h 1379"/>
                <a:gd name="T34" fmla="*/ 3670 w 3670"/>
                <a:gd name="T35" fmla="*/ 1296 h 1379"/>
                <a:gd name="T36" fmla="*/ 3668 w 3670"/>
                <a:gd name="T37" fmla="*/ 1304 h 1379"/>
                <a:gd name="T38" fmla="*/ 3664 w 3670"/>
                <a:gd name="T39" fmla="*/ 1308 h 1379"/>
                <a:gd name="T40" fmla="*/ 3656 w 3670"/>
                <a:gd name="T41" fmla="*/ 1309 h 1379"/>
                <a:gd name="T42" fmla="*/ 3650 w 3670"/>
                <a:gd name="T43" fmla="*/ 1309 h 1379"/>
                <a:gd name="T44" fmla="*/ 3645 w 3670"/>
                <a:gd name="T45" fmla="*/ 1308 h 1379"/>
                <a:gd name="T46" fmla="*/ 3639 w 3670"/>
                <a:gd name="T47" fmla="*/ 1304 h 1379"/>
                <a:gd name="T48" fmla="*/ 2913 w 3670"/>
                <a:gd name="T49" fmla="*/ 219 h 1379"/>
                <a:gd name="T50" fmla="*/ 2942 w 3670"/>
                <a:gd name="T51" fmla="*/ 217 h 1379"/>
                <a:gd name="T52" fmla="*/ 2214 w 3670"/>
                <a:gd name="T53" fmla="*/ 1369 h 1379"/>
                <a:gd name="T54" fmla="*/ 2208 w 3670"/>
                <a:gd name="T55" fmla="*/ 1375 h 1379"/>
                <a:gd name="T56" fmla="*/ 2201 w 3670"/>
                <a:gd name="T57" fmla="*/ 1379 h 1379"/>
                <a:gd name="T58" fmla="*/ 2193 w 3670"/>
                <a:gd name="T59" fmla="*/ 1377 h 1379"/>
                <a:gd name="T60" fmla="*/ 2185 w 3670"/>
                <a:gd name="T61" fmla="*/ 1371 h 1379"/>
                <a:gd name="T62" fmla="*/ 1458 w 3670"/>
                <a:gd name="T63" fmla="*/ 334 h 1379"/>
                <a:gd name="T64" fmla="*/ 1465 w 3670"/>
                <a:gd name="T65" fmla="*/ 340 h 1379"/>
                <a:gd name="T66" fmla="*/ 737 w 3670"/>
                <a:gd name="T67" fmla="*/ 32 h 1379"/>
                <a:gd name="T68" fmla="*/ 759 w 3670"/>
                <a:gd name="T69" fmla="*/ 25 h 1379"/>
                <a:gd name="T70" fmla="*/ 31 w 3670"/>
                <a:gd name="T71" fmla="*/ 1283 h 1379"/>
                <a:gd name="T72" fmla="*/ 27 w 3670"/>
                <a:gd name="T73" fmla="*/ 1288 h 1379"/>
                <a:gd name="T74" fmla="*/ 21 w 3670"/>
                <a:gd name="T75" fmla="*/ 1290 h 1379"/>
                <a:gd name="T76" fmla="*/ 15 w 3670"/>
                <a:gd name="T77" fmla="*/ 1292 h 1379"/>
                <a:gd name="T78" fmla="*/ 8 w 3670"/>
                <a:gd name="T79" fmla="*/ 1288 h 1379"/>
                <a:gd name="T80" fmla="*/ 2 w 3670"/>
                <a:gd name="T81" fmla="*/ 1284 h 1379"/>
                <a:gd name="T82" fmla="*/ 0 w 3670"/>
                <a:gd name="T83" fmla="*/ 1279 h 1379"/>
                <a:gd name="T84" fmla="*/ 0 w 3670"/>
                <a:gd name="T85" fmla="*/ 1273 h 1379"/>
                <a:gd name="T86" fmla="*/ 2 w 3670"/>
                <a:gd name="T87" fmla="*/ 1265 h 1379"/>
                <a:gd name="T88" fmla="*/ 2 w 3670"/>
                <a:gd name="T89" fmla="*/ 1265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70" h="1379">
                  <a:moveTo>
                    <a:pt x="2" y="1265"/>
                  </a:moveTo>
                  <a:lnTo>
                    <a:pt x="730" y="8"/>
                  </a:lnTo>
                  <a:lnTo>
                    <a:pt x="734" y="4"/>
                  </a:lnTo>
                  <a:lnTo>
                    <a:pt x="739" y="0"/>
                  </a:lnTo>
                  <a:lnTo>
                    <a:pt x="745" y="0"/>
                  </a:lnTo>
                  <a:lnTo>
                    <a:pt x="751" y="0"/>
                  </a:lnTo>
                  <a:lnTo>
                    <a:pt x="1479" y="307"/>
                  </a:lnTo>
                  <a:lnTo>
                    <a:pt x="1486" y="313"/>
                  </a:lnTo>
                  <a:lnTo>
                    <a:pt x="2214" y="1350"/>
                  </a:lnTo>
                  <a:lnTo>
                    <a:pt x="2185" y="1352"/>
                  </a:lnTo>
                  <a:lnTo>
                    <a:pt x="2913" y="200"/>
                  </a:lnTo>
                  <a:lnTo>
                    <a:pt x="2919" y="194"/>
                  </a:lnTo>
                  <a:lnTo>
                    <a:pt x="2928" y="192"/>
                  </a:lnTo>
                  <a:lnTo>
                    <a:pt x="2936" y="194"/>
                  </a:lnTo>
                  <a:lnTo>
                    <a:pt x="2942" y="200"/>
                  </a:lnTo>
                  <a:lnTo>
                    <a:pt x="3668" y="1284"/>
                  </a:lnTo>
                  <a:lnTo>
                    <a:pt x="3670" y="1290"/>
                  </a:lnTo>
                  <a:lnTo>
                    <a:pt x="3670" y="1296"/>
                  </a:lnTo>
                  <a:lnTo>
                    <a:pt x="3668" y="1304"/>
                  </a:lnTo>
                  <a:lnTo>
                    <a:pt x="3664" y="1308"/>
                  </a:lnTo>
                  <a:lnTo>
                    <a:pt x="3656" y="1309"/>
                  </a:lnTo>
                  <a:lnTo>
                    <a:pt x="3650" y="1309"/>
                  </a:lnTo>
                  <a:lnTo>
                    <a:pt x="3645" y="1308"/>
                  </a:lnTo>
                  <a:lnTo>
                    <a:pt x="3639" y="1304"/>
                  </a:lnTo>
                  <a:lnTo>
                    <a:pt x="2913" y="219"/>
                  </a:lnTo>
                  <a:lnTo>
                    <a:pt x="2942" y="217"/>
                  </a:lnTo>
                  <a:lnTo>
                    <a:pt x="2214" y="1369"/>
                  </a:lnTo>
                  <a:lnTo>
                    <a:pt x="2208" y="1375"/>
                  </a:lnTo>
                  <a:lnTo>
                    <a:pt x="2201" y="1379"/>
                  </a:lnTo>
                  <a:lnTo>
                    <a:pt x="2193" y="1377"/>
                  </a:lnTo>
                  <a:lnTo>
                    <a:pt x="2185" y="1371"/>
                  </a:lnTo>
                  <a:lnTo>
                    <a:pt x="1458" y="334"/>
                  </a:lnTo>
                  <a:lnTo>
                    <a:pt x="1465" y="340"/>
                  </a:lnTo>
                  <a:lnTo>
                    <a:pt x="737" y="32"/>
                  </a:lnTo>
                  <a:lnTo>
                    <a:pt x="759" y="25"/>
                  </a:lnTo>
                  <a:lnTo>
                    <a:pt x="31" y="1283"/>
                  </a:lnTo>
                  <a:lnTo>
                    <a:pt x="27" y="1288"/>
                  </a:lnTo>
                  <a:lnTo>
                    <a:pt x="21" y="1290"/>
                  </a:lnTo>
                  <a:lnTo>
                    <a:pt x="15" y="1292"/>
                  </a:lnTo>
                  <a:lnTo>
                    <a:pt x="8" y="1288"/>
                  </a:lnTo>
                  <a:lnTo>
                    <a:pt x="2" y="1284"/>
                  </a:lnTo>
                  <a:lnTo>
                    <a:pt x="0" y="1279"/>
                  </a:lnTo>
                  <a:lnTo>
                    <a:pt x="0" y="1273"/>
                  </a:lnTo>
                  <a:lnTo>
                    <a:pt x="2" y="1265"/>
                  </a:lnTo>
                  <a:lnTo>
                    <a:pt x="2" y="1265"/>
                  </a:lnTo>
                  <a:close/>
                </a:path>
              </a:pathLst>
            </a:custGeom>
            <a:solidFill>
              <a:srgbClr val="4A7EBB"/>
            </a:solidFill>
            <a:ln w="1588">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14" name="Freeform 14"/>
            <p:cNvSpPr>
              <a:spLocks/>
            </p:cNvSpPr>
            <p:nvPr/>
          </p:nvSpPr>
          <p:spPr bwMode="auto">
            <a:xfrm>
              <a:off x="2859088" y="3805238"/>
              <a:ext cx="88900" cy="88900"/>
            </a:xfrm>
            <a:custGeom>
              <a:avLst/>
              <a:gdLst>
                <a:gd name="T0" fmla="*/ 55 w 111"/>
                <a:gd name="T1" fmla="*/ 0 h 112"/>
                <a:gd name="T2" fmla="*/ 111 w 111"/>
                <a:gd name="T3" fmla="*/ 56 h 112"/>
                <a:gd name="T4" fmla="*/ 55 w 111"/>
                <a:gd name="T5" fmla="*/ 112 h 112"/>
                <a:gd name="T6" fmla="*/ 0 w 111"/>
                <a:gd name="T7" fmla="*/ 56 h 112"/>
                <a:gd name="T8" fmla="*/ 55 w 111"/>
                <a:gd name="T9" fmla="*/ 0 h 112"/>
              </a:gdLst>
              <a:ahLst/>
              <a:cxnLst>
                <a:cxn ang="0">
                  <a:pos x="T0" y="T1"/>
                </a:cxn>
                <a:cxn ang="0">
                  <a:pos x="T2" y="T3"/>
                </a:cxn>
                <a:cxn ang="0">
                  <a:pos x="T4" y="T5"/>
                </a:cxn>
                <a:cxn ang="0">
                  <a:pos x="T6" y="T7"/>
                </a:cxn>
                <a:cxn ang="0">
                  <a:pos x="T8" y="T9"/>
                </a:cxn>
              </a:cxnLst>
              <a:rect l="0" t="0" r="r" b="b"/>
              <a:pathLst>
                <a:path w="111" h="112">
                  <a:moveTo>
                    <a:pt x="55" y="0"/>
                  </a:moveTo>
                  <a:lnTo>
                    <a:pt x="111" y="56"/>
                  </a:lnTo>
                  <a:lnTo>
                    <a:pt x="55" y="112"/>
                  </a:lnTo>
                  <a:lnTo>
                    <a:pt x="0" y="56"/>
                  </a:lnTo>
                  <a:lnTo>
                    <a:pt x="5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15"/>
            <p:cNvSpPr>
              <a:spLocks/>
            </p:cNvSpPr>
            <p:nvPr/>
          </p:nvSpPr>
          <p:spPr bwMode="auto">
            <a:xfrm>
              <a:off x="2859088" y="3805238"/>
              <a:ext cx="88900" cy="88900"/>
            </a:xfrm>
            <a:custGeom>
              <a:avLst/>
              <a:gdLst>
                <a:gd name="T0" fmla="*/ 55 w 111"/>
                <a:gd name="T1" fmla="*/ 0 h 112"/>
                <a:gd name="T2" fmla="*/ 111 w 111"/>
                <a:gd name="T3" fmla="*/ 56 h 112"/>
                <a:gd name="T4" fmla="*/ 55 w 111"/>
                <a:gd name="T5" fmla="*/ 112 h 112"/>
                <a:gd name="T6" fmla="*/ 0 w 111"/>
                <a:gd name="T7" fmla="*/ 56 h 112"/>
                <a:gd name="T8" fmla="*/ 55 w 111"/>
                <a:gd name="T9" fmla="*/ 0 h 112"/>
              </a:gdLst>
              <a:ahLst/>
              <a:cxnLst>
                <a:cxn ang="0">
                  <a:pos x="T0" y="T1"/>
                </a:cxn>
                <a:cxn ang="0">
                  <a:pos x="T2" y="T3"/>
                </a:cxn>
                <a:cxn ang="0">
                  <a:pos x="T4" y="T5"/>
                </a:cxn>
                <a:cxn ang="0">
                  <a:pos x="T6" y="T7"/>
                </a:cxn>
                <a:cxn ang="0">
                  <a:pos x="T8" y="T9"/>
                </a:cxn>
              </a:cxnLst>
              <a:rect l="0" t="0" r="r" b="b"/>
              <a:pathLst>
                <a:path w="111" h="112">
                  <a:moveTo>
                    <a:pt x="55" y="0"/>
                  </a:moveTo>
                  <a:lnTo>
                    <a:pt x="111" y="56"/>
                  </a:lnTo>
                  <a:lnTo>
                    <a:pt x="55" y="112"/>
                  </a:lnTo>
                  <a:lnTo>
                    <a:pt x="0" y="56"/>
                  </a:lnTo>
                  <a:lnTo>
                    <a:pt x="55" y="0"/>
                  </a:lnTo>
                  <a:close/>
                </a:path>
              </a:pathLst>
            </a:custGeom>
            <a:noFill/>
            <a:ln w="9525">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16" name="Freeform 16"/>
            <p:cNvSpPr>
              <a:spLocks/>
            </p:cNvSpPr>
            <p:nvPr/>
          </p:nvSpPr>
          <p:spPr bwMode="auto">
            <a:xfrm>
              <a:off x="3436938" y="2808288"/>
              <a:ext cx="87312" cy="88900"/>
            </a:xfrm>
            <a:custGeom>
              <a:avLst/>
              <a:gdLst>
                <a:gd name="T0" fmla="*/ 56 w 112"/>
                <a:gd name="T1" fmla="*/ 0 h 112"/>
                <a:gd name="T2" fmla="*/ 112 w 112"/>
                <a:gd name="T3" fmla="*/ 56 h 112"/>
                <a:gd name="T4" fmla="*/ 56 w 112"/>
                <a:gd name="T5" fmla="*/ 112 h 112"/>
                <a:gd name="T6" fmla="*/ 0 w 112"/>
                <a:gd name="T7" fmla="*/ 56 h 112"/>
                <a:gd name="T8" fmla="*/ 56 w 112"/>
                <a:gd name="T9" fmla="*/ 0 h 112"/>
              </a:gdLst>
              <a:ahLst/>
              <a:cxnLst>
                <a:cxn ang="0">
                  <a:pos x="T0" y="T1"/>
                </a:cxn>
                <a:cxn ang="0">
                  <a:pos x="T2" y="T3"/>
                </a:cxn>
                <a:cxn ang="0">
                  <a:pos x="T4" y="T5"/>
                </a:cxn>
                <a:cxn ang="0">
                  <a:pos x="T6" y="T7"/>
                </a:cxn>
                <a:cxn ang="0">
                  <a:pos x="T8" y="T9"/>
                </a:cxn>
              </a:cxnLst>
              <a:rect l="0" t="0" r="r" b="b"/>
              <a:pathLst>
                <a:path w="112" h="112">
                  <a:moveTo>
                    <a:pt x="56" y="0"/>
                  </a:moveTo>
                  <a:lnTo>
                    <a:pt x="112" y="56"/>
                  </a:lnTo>
                  <a:lnTo>
                    <a:pt x="56" y="112"/>
                  </a:lnTo>
                  <a:lnTo>
                    <a:pt x="0" y="56"/>
                  </a:lnTo>
                  <a:lnTo>
                    <a:pt x="5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17"/>
            <p:cNvSpPr>
              <a:spLocks/>
            </p:cNvSpPr>
            <p:nvPr/>
          </p:nvSpPr>
          <p:spPr bwMode="auto">
            <a:xfrm>
              <a:off x="3436938" y="2808288"/>
              <a:ext cx="87312" cy="88900"/>
            </a:xfrm>
            <a:custGeom>
              <a:avLst/>
              <a:gdLst>
                <a:gd name="T0" fmla="*/ 56 w 112"/>
                <a:gd name="T1" fmla="*/ 0 h 112"/>
                <a:gd name="T2" fmla="*/ 112 w 112"/>
                <a:gd name="T3" fmla="*/ 56 h 112"/>
                <a:gd name="T4" fmla="*/ 56 w 112"/>
                <a:gd name="T5" fmla="*/ 112 h 112"/>
                <a:gd name="T6" fmla="*/ 0 w 112"/>
                <a:gd name="T7" fmla="*/ 56 h 112"/>
                <a:gd name="T8" fmla="*/ 56 w 112"/>
                <a:gd name="T9" fmla="*/ 0 h 112"/>
              </a:gdLst>
              <a:ahLst/>
              <a:cxnLst>
                <a:cxn ang="0">
                  <a:pos x="T0" y="T1"/>
                </a:cxn>
                <a:cxn ang="0">
                  <a:pos x="T2" y="T3"/>
                </a:cxn>
                <a:cxn ang="0">
                  <a:pos x="T4" y="T5"/>
                </a:cxn>
                <a:cxn ang="0">
                  <a:pos x="T6" y="T7"/>
                </a:cxn>
                <a:cxn ang="0">
                  <a:pos x="T8" y="T9"/>
                </a:cxn>
              </a:cxnLst>
              <a:rect l="0" t="0" r="r" b="b"/>
              <a:pathLst>
                <a:path w="112" h="112">
                  <a:moveTo>
                    <a:pt x="56" y="0"/>
                  </a:moveTo>
                  <a:lnTo>
                    <a:pt x="112" y="56"/>
                  </a:lnTo>
                  <a:lnTo>
                    <a:pt x="56" y="112"/>
                  </a:lnTo>
                  <a:lnTo>
                    <a:pt x="0" y="56"/>
                  </a:lnTo>
                  <a:lnTo>
                    <a:pt x="56" y="0"/>
                  </a:lnTo>
                  <a:close/>
                </a:path>
              </a:pathLst>
            </a:custGeom>
            <a:noFill/>
            <a:ln w="9525">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18"/>
            <p:cNvSpPr>
              <a:spLocks/>
            </p:cNvSpPr>
            <p:nvPr/>
          </p:nvSpPr>
          <p:spPr bwMode="auto">
            <a:xfrm>
              <a:off x="4014788" y="3052763"/>
              <a:ext cx="87312" cy="88900"/>
            </a:xfrm>
            <a:custGeom>
              <a:avLst/>
              <a:gdLst>
                <a:gd name="T0" fmla="*/ 56 w 112"/>
                <a:gd name="T1" fmla="*/ 0 h 111"/>
                <a:gd name="T2" fmla="*/ 112 w 112"/>
                <a:gd name="T3" fmla="*/ 55 h 111"/>
                <a:gd name="T4" fmla="*/ 56 w 112"/>
                <a:gd name="T5" fmla="*/ 111 h 111"/>
                <a:gd name="T6" fmla="*/ 0 w 112"/>
                <a:gd name="T7" fmla="*/ 55 h 111"/>
                <a:gd name="T8" fmla="*/ 56 w 112"/>
                <a:gd name="T9" fmla="*/ 0 h 111"/>
              </a:gdLst>
              <a:ahLst/>
              <a:cxnLst>
                <a:cxn ang="0">
                  <a:pos x="T0" y="T1"/>
                </a:cxn>
                <a:cxn ang="0">
                  <a:pos x="T2" y="T3"/>
                </a:cxn>
                <a:cxn ang="0">
                  <a:pos x="T4" y="T5"/>
                </a:cxn>
                <a:cxn ang="0">
                  <a:pos x="T6" y="T7"/>
                </a:cxn>
                <a:cxn ang="0">
                  <a:pos x="T8" y="T9"/>
                </a:cxn>
              </a:cxnLst>
              <a:rect l="0" t="0" r="r" b="b"/>
              <a:pathLst>
                <a:path w="112" h="111">
                  <a:moveTo>
                    <a:pt x="56" y="0"/>
                  </a:moveTo>
                  <a:lnTo>
                    <a:pt x="112" y="55"/>
                  </a:lnTo>
                  <a:lnTo>
                    <a:pt x="56" y="111"/>
                  </a:lnTo>
                  <a:lnTo>
                    <a:pt x="0" y="55"/>
                  </a:lnTo>
                  <a:lnTo>
                    <a:pt x="5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19"/>
            <p:cNvSpPr>
              <a:spLocks/>
            </p:cNvSpPr>
            <p:nvPr/>
          </p:nvSpPr>
          <p:spPr bwMode="auto">
            <a:xfrm>
              <a:off x="4014788" y="3052763"/>
              <a:ext cx="87312" cy="88900"/>
            </a:xfrm>
            <a:custGeom>
              <a:avLst/>
              <a:gdLst>
                <a:gd name="T0" fmla="*/ 56 w 112"/>
                <a:gd name="T1" fmla="*/ 0 h 111"/>
                <a:gd name="T2" fmla="*/ 112 w 112"/>
                <a:gd name="T3" fmla="*/ 55 h 111"/>
                <a:gd name="T4" fmla="*/ 56 w 112"/>
                <a:gd name="T5" fmla="*/ 111 h 111"/>
                <a:gd name="T6" fmla="*/ 0 w 112"/>
                <a:gd name="T7" fmla="*/ 55 h 111"/>
                <a:gd name="T8" fmla="*/ 56 w 112"/>
                <a:gd name="T9" fmla="*/ 0 h 111"/>
              </a:gdLst>
              <a:ahLst/>
              <a:cxnLst>
                <a:cxn ang="0">
                  <a:pos x="T0" y="T1"/>
                </a:cxn>
                <a:cxn ang="0">
                  <a:pos x="T2" y="T3"/>
                </a:cxn>
                <a:cxn ang="0">
                  <a:pos x="T4" y="T5"/>
                </a:cxn>
                <a:cxn ang="0">
                  <a:pos x="T6" y="T7"/>
                </a:cxn>
                <a:cxn ang="0">
                  <a:pos x="T8" y="T9"/>
                </a:cxn>
              </a:cxnLst>
              <a:rect l="0" t="0" r="r" b="b"/>
              <a:pathLst>
                <a:path w="112" h="111">
                  <a:moveTo>
                    <a:pt x="56" y="0"/>
                  </a:moveTo>
                  <a:lnTo>
                    <a:pt x="112" y="55"/>
                  </a:lnTo>
                  <a:lnTo>
                    <a:pt x="56" y="111"/>
                  </a:lnTo>
                  <a:lnTo>
                    <a:pt x="0" y="55"/>
                  </a:lnTo>
                  <a:lnTo>
                    <a:pt x="56" y="0"/>
                  </a:lnTo>
                  <a:close/>
                </a:path>
              </a:pathLst>
            </a:custGeom>
            <a:noFill/>
            <a:ln w="9525">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20"/>
            <p:cNvSpPr>
              <a:spLocks/>
            </p:cNvSpPr>
            <p:nvPr/>
          </p:nvSpPr>
          <p:spPr bwMode="auto">
            <a:xfrm>
              <a:off x="4591050" y="3873500"/>
              <a:ext cx="87312" cy="88900"/>
            </a:xfrm>
            <a:custGeom>
              <a:avLst/>
              <a:gdLst>
                <a:gd name="T0" fmla="*/ 56 w 111"/>
                <a:gd name="T1" fmla="*/ 0 h 111"/>
                <a:gd name="T2" fmla="*/ 111 w 111"/>
                <a:gd name="T3" fmla="*/ 55 h 111"/>
                <a:gd name="T4" fmla="*/ 56 w 111"/>
                <a:gd name="T5" fmla="*/ 111 h 111"/>
                <a:gd name="T6" fmla="*/ 0 w 111"/>
                <a:gd name="T7" fmla="*/ 55 h 111"/>
                <a:gd name="T8" fmla="*/ 56 w 111"/>
                <a:gd name="T9" fmla="*/ 0 h 111"/>
              </a:gdLst>
              <a:ahLst/>
              <a:cxnLst>
                <a:cxn ang="0">
                  <a:pos x="T0" y="T1"/>
                </a:cxn>
                <a:cxn ang="0">
                  <a:pos x="T2" y="T3"/>
                </a:cxn>
                <a:cxn ang="0">
                  <a:pos x="T4" y="T5"/>
                </a:cxn>
                <a:cxn ang="0">
                  <a:pos x="T6" y="T7"/>
                </a:cxn>
                <a:cxn ang="0">
                  <a:pos x="T8" y="T9"/>
                </a:cxn>
              </a:cxnLst>
              <a:rect l="0" t="0" r="r" b="b"/>
              <a:pathLst>
                <a:path w="111" h="111">
                  <a:moveTo>
                    <a:pt x="56" y="0"/>
                  </a:moveTo>
                  <a:lnTo>
                    <a:pt x="111" y="55"/>
                  </a:lnTo>
                  <a:lnTo>
                    <a:pt x="56" y="111"/>
                  </a:lnTo>
                  <a:lnTo>
                    <a:pt x="0" y="55"/>
                  </a:lnTo>
                  <a:lnTo>
                    <a:pt x="5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21"/>
            <p:cNvSpPr>
              <a:spLocks/>
            </p:cNvSpPr>
            <p:nvPr/>
          </p:nvSpPr>
          <p:spPr bwMode="auto">
            <a:xfrm>
              <a:off x="4591050" y="3873500"/>
              <a:ext cx="87312" cy="88900"/>
            </a:xfrm>
            <a:custGeom>
              <a:avLst/>
              <a:gdLst>
                <a:gd name="T0" fmla="*/ 56 w 111"/>
                <a:gd name="T1" fmla="*/ 0 h 111"/>
                <a:gd name="T2" fmla="*/ 111 w 111"/>
                <a:gd name="T3" fmla="*/ 55 h 111"/>
                <a:gd name="T4" fmla="*/ 56 w 111"/>
                <a:gd name="T5" fmla="*/ 111 h 111"/>
                <a:gd name="T6" fmla="*/ 0 w 111"/>
                <a:gd name="T7" fmla="*/ 55 h 111"/>
                <a:gd name="T8" fmla="*/ 56 w 111"/>
                <a:gd name="T9" fmla="*/ 0 h 111"/>
              </a:gdLst>
              <a:ahLst/>
              <a:cxnLst>
                <a:cxn ang="0">
                  <a:pos x="T0" y="T1"/>
                </a:cxn>
                <a:cxn ang="0">
                  <a:pos x="T2" y="T3"/>
                </a:cxn>
                <a:cxn ang="0">
                  <a:pos x="T4" y="T5"/>
                </a:cxn>
                <a:cxn ang="0">
                  <a:pos x="T6" y="T7"/>
                </a:cxn>
                <a:cxn ang="0">
                  <a:pos x="T8" y="T9"/>
                </a:cxn>
              </a:cxnLst>
              <a:rect l="0" t="0" r="r" b="b"/>
              <a:pathLst>
                <a:path w="111" h="111">
                  <a:moveTo>
                    <a:pt x="56" y="0"/>
                  </a:moveTo>
                  <a:lnTo>
                    <a:pt x="111" y="55"/>
                  </a:lnTo>
                  <a:lnTo>
                    <a:pt x="56" y="111"/>
                  </a:lnTo>
                  <a:lnTo>
                    <a:pt x="0" y="55"/>
                  </a:lnTo>
                  <a:lnTo>
                    <a:pt x="56" y="0"/>
                  </a:lnTo>
                  <a:close/>
                </a:path>
              </a:pathLst>
            </a:custGeom>
            <a:noFill/>
            <a:ln w="9525">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22"/>
            <p:cNvSpPr>
              <a:spLocks/>
            </p:cNvSpPr>
            <p:nvPr/>
          </p:nvSpPr>
          <p:spPr bwMode="auto">
            <a:xfrm>
              <a:off x="5167313" y="2960688"/>
              <a:ext cx="88900" cy="88900"/>
            </a:xfrm>
            <a:custGeom>
              <a:avLst/>
              <a:gdLst>
                <a:gd name="T0" fmla="*/ 55 w 111"/>
                <a:gd name="T1" fmla="*/ 0 h 112"/>
                <a:gd name="T2" fmla="*/ 111 w 111"/>
                <a:gd name="T3" fmla="*/ 56 h 112"/>
                <a:gd name="T4" fmla="*/ 55 w 111"/>
                <a:gd name="T5" fmla="*/ 112 h 112"/>
                <a:gd name="T6" fmla="*/ 0 w 111"/>
                <a:gd name="T7" fmla="*/ 56 h 112"/>
                <a:gd name="T8" fmla="*/ 55 w 111"/>
                <a:gd name="T9" fmla="*/ 0 h 112"/>
              </a:gdLst>
              <a:ahLst/>
              <a:cxnLst>
                <a:cxn ang="0">
                  <a:pos x="T0" y="T1"/>
                </a:cxn>
                <a:cxn ang="0">
                  <a:pos x="T2" y="T3"/>
                </a:cxn>
                <a:cxn ang="0">
                  <a:pos x="T4" y="T5"/>
                </a:cxn>
                <a:cxn ang="0">
                  <a:pos x="T6" y="T7"/>
                </a:cxn>
                <a:cxn ang="0">
                  <a:pos x="T8" y="T9"/>
                </a:cxn>
              </a:cxnLst>
              <a:rect l="0" t="0" r="r" b="b"/>
              <a:pathLst>
                <a:path w="111" h="112">
                  <a:moveTo>
                    <a:pt x="55" y="0"/>
                  </a:moveTo>
                  <a:lnTo>
                    <a:pt x="111" y="56"/>
                  </a:lnTo>
                  <a:lnTo>
                    <a:pt x="55" y="112"/>
                  </a:lnTo>
                  <a:lnTo>
                    <a:pt x="0" y="56"/>
                  </a:lnTo>
                  <a:lnTo>
                    <a:pt x="5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23"/>
            <p:cNvSpPr>
              <a:spLocks/>
            </p:cNvSpPr>
            <p:nvPr/>
          </p:nvSpPr>
          <p:spPr bwMode="auto">
            <a:xfrm>
              <a:off x="5167313" y="2960688"/>
              <a:ext cx="88900" cy="88900"/>
            </a:xfrm>
            <a:custGeom>
              <a:avLst/>
              <a:gdLst>
                <a:gd name="T0" fmla="*/ 55 w 111"/>
                <a:gd name="T1" fmla="*/ 0 h 112"/>
                <a:gd name="T2" fmla="*/ 111 w 111"/>
                <a:gd name="T3" fmla="*/ 56 h 112"/>
                <a:gd name="T4" fmla="*/ 55 w 111"/>
                <a:gd name="T5" fmla="*/ 112 h 112"/>
                <a:gd name="T6" fmla="*/ 0 w 111"/>
                <a:gd name="T7" fmla="*/ 56 h 112"/>
                <a:gd name="T8" fmla="*/ 55 w 111"/>
                <a:gd name="T9" fmla="*/ 0 h 112"/>
              </a:gdLst>
              <a:ahLst/>
              <a:cxnLst>
                <a:cxn ang="0">
                  <a:pos x="T0" y="T1"/>
                </a:cxn>
                <a:cxn ang="0">
                  <a:pos x="T2" y="T3"/>
                </a:cxn>
                <a:cxn ang="0">
                  <a:pos x="T4" y="T5"/>
                </a:cxn>
                <a:cxn ang="0">
                  <a:pos x="T6" y="T7"/>
                </a:cxn>
                <a:cxn ang="0">
                  <a:pos x="T8" y="T9"/>
                </a:cxn>
              </a:cxnLst>
              <a:rect l="0" t="0" r="r" b="b"/>
              <a:pathLst>
                <a:path w="111" h="112">
                  <a:moveTo>
                    <a:pt x="55" y="0"/>
                  </a:moveTo>
                  <a:lnTo>
                    <a:pt x="111" y="56"/>
                  </a:lnTo>
                  <a:lnTo>
                    <a:pt x="55" y="112"/>
                  </a:lnTo>
                  <a:lnTo>
                    <a:pt x="0" y="56"/>
                  </a:lnTo>
                  <a:lnTo>
                    <a:pt x="55" y="0"/>
                  </a:lnTo>
                  <a:close/>
                </a:path>
              </a:pathLst>
            </a:custGeom>
            <a:noFill/>
            <a:ln w="9525">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24"/>
            <p:cNvSpPr>
              <a:spLocks/>
            </p:cNvSpPr>
            <p:nvPr/>
          </p:nvSpPr>
          <p:spPr bwMode="auto">
            <a:xfrm>
              <a:off x="5745163" y="3821113"/>
              <a:ext cx="88900" cy="87312"/>
            </a:xfrm>
            <a:custGeom>
              <a:avLst/>
              <a:gdLst>
                <a:gd name="T0" fmla="*/ 56 w 112"/>
                <a:gd name="T1" fmla="*/ 0 h 112"/>
                <a:gd name="T2" fmla="*/ 112 w 112"/>
                <a:gd name="T3" fmla="*/ 56 h 112"/>
                <a:gd name="T4" fmla="*/ 56 w 112"/>
                <a:gd name="T5" fmla="*/ 112 h 112"/>
                <a:gd name="T6" fmla="*/ 0 w 112"/>
                <a:gd name="T7" fmla="*/ 56 h 112"/>
                <a:gd name="T8" fmla="*/ 56 w 112"/>
                <a:gd name="T9" fmla="*/ 0 h 112"/>
              </a:gdLst>
              <a:ahLst/>
              <a:cxnLst>
                <a:cxn ang="0">
                  <a:pos x="T0" y="T1"/>
                </a:cxn>
                <a:cxn ang="0">
                  <a:pos x="T2" y="T3"/>
                </a:cxn>
                <a:cxn ang="0">
                  <a:pos x="T4" y="T5"/>
                </a:cxn>
                <a:cxn ang="0">
                  <a:pos x="T6" y="T7"/>
                </a:cxn>
                <a:cxn ang="0">
                  <a:pos x="T8" y="T9"/>
                </a:cxn>
              </a:cxnLst>
              <a:rect l="0" t="0" r="r" b="b"/>
              <a:pathLst>
                <a:path w="112" h="112">
                  <a:moveTo>
                    <a:pt x="56" y="0"/>
                  </a:moveTo>
                  <a:lnTo>
                    <a:pt x="112" y="56"/>
                  </a:lnTo>
                  <a:lnTo>
                    <a:pt x="56" y="112"/>
                  </a:lnTo>
                  <a:lnTo>
                    <a:pt x="0" y="56"/>
                  </a:lnTo>
                  <a:lnTo>
                    <a:pt x="56"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25"/>
            <p:cNvSpPr>
              <a:spLocks/>
            </p:cNvSpPr>
            <p:nvPr/>
          </p:nvSpPr>
          <p:spPr bwMode="auto">
            <a:xfrm>
              <a:off x="5745163" y="3821113"/>
              <a:ext cx="88900" cy="87312"/>
            </a:xfrm>
            <a:custGeom>
              <a:avLst/>
              <a:gdLst>
                <a:gd name="T0" fmla="*/ 56 w 112"/>
                <a:gd name="T1" fmla="*/ 0 h 112"/>
                <a:gd name="T2" fmla="*/ 112 w 112"/>
                <a:gd name="T3" fmla="*/ 56 h 112"/>
                <a:gd name="T4" fmla="*/ 56 w 112"/>
                <a:gd name="T5" fmla="*/ 112 h 112"/>
                <a:gd name="T6" fmla="*/ 0 w 112"/>
                <a:gd name="T7" fmla="*/ 56 h 112"/>
                <a:gd name="T8" fmla="*/ 56 w 112"/>
                <a:gd name="T9" fmla="*/ 0 h 112"/>
              </a:gdLst>
              <a:ahLst/>
              <a:cxnLst>
                <a:cxn ang="0">
                  <a:pos x="T0" y="T1"/>
                </a:cxn>
                <a:cxn ang="0">
                  <a:pos x="T2" y="T3"/>
                </a:cxn>
                <a:cxn ang="0">
                  <a:pos x="T4" y="T5"/>
                </a:cxn>
                <a:cxn ang="0">
                  <a:pos x="T6" y="T7"/>
                </a:cxn>
                <a:cxn ang="0">
                  <a:pos x="T8" y="T9"/>
                </a:cxn>
              </a:cxnLst>
              <a:rect l="0" t="0" r="r" b="b"/>
              <a:pathLst>
                <a:path w="112" h="112">
                  <a:moveTo>
                    <a:pt x="56" y="0"/>
                  </a:moveTo>
                  <a:lnTo>
                    <a:pt x="112" y="56"/>
                  </a:lnTo>
                  <a:lnTo>
                    <a:pt x="56" y="112"/>
                  </a:lnTo>
                  <a:lnTo>
                    <a:pt x="0" y="56"/>
                  </a:lnTo>
                  <a:lnTo>
                    <a:pt x="56" y="0"/>
                  </a:lnTo>
                  <a:close/>
                </a:path>
              </a:pathLst>
            </a:custGeom>
            <a:noFill/>
            <a:ln w="9525">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26"/>
            <p:cNvSpPr>
              <a:spLocks/>
            </p:cNvSpPr>
            <p:nvPr/>
          </p:nvSpPr>
          <p:spPr bwMode="auto">
            <a:xfrm>
              <a:off x="2889250" y="3082925"/>
              <a:ext cx="2914650" cy="873125"/>
            </a:xfrm>
            <a:custGeom>
              <a:avLst/>
              <a:gdLst>
                <a:gd name="T0" fmla="*/ 2 w 3671"/>
                <a:gd name="T1" fmla="*/ 1073 h 1100"/>
                <a:gd name="T2" fmla="*/ 730 w 3671"/>
                <a:gd name="T3" fmla="*/ 8 h 1100"/>
                <a:gd name="T4" fmla="*/ 734 w 3671"/>
                <a:gd name="T5" fmla="*/ 2 h 1100"/>
                <a:gd name="T6" fmla="*/ 739 w 3671"/>
                <a:gd name="T7" fmla="*/ 0 h 1100"/>
                <a:gd name="T8" fmla="*/ 745 w 3671"/>
                <a:gd name="T9" fmla="*/ 0 h 1100"/>
                <a:gd name="T10" fmla="*/ 753 w 3671"/>
                <a:gd name="T11" fmla="*/ 2 h 1100"/>
                <a:gd name="T12" fmla="*/ 1481 w 3671"/>
                <a:gd name="T13" fmla="*/ 357 h 1100"/>
                <a:gd name="T14" fmla="*/ 1482 w 3671"/>
                <a:gd name="T15" fmla="*/ 357 h 1100"/>
                <a:gd name="T16" fmla="*/ 2210 w 3671"/>
                <a:gd name="T17" fmla="*/ 866 h 1100"/>
                <a:gd name="T18" fmla="*/ 2189 w 3671"/>
                <a:gd name="T19" fmla="*/ 868 h 1100"/>
                <a:gd name="T20" fmla="*/ 2917 w 3671"/>
                <a:gd name="T21" fmla="*/ 225 h 1100"/>
                <a:gd name="T22" fmla="*/ 2923 w 3671"/>
                <a:gd name="T23" fmla="*/ 221 h 1100"/>
                <a:gd name="T24" fmla="*/ 2928 w 3671"/>
                <a:gd name="T25" fmla="*/ 221 h 1100"/>
                <a:gd name="T26" fmla="*/ 2936 w 3671"/>
                <a:gd name="T27" fmla="*/ 223 h 1100"/>
                <a:gd name="T28" fmla="*/ 2940 w 3671"/>
                <a:gd name="T29" fmla="*/ 227 h 1100"/>
                <a:gd name="T30" fmla="*/ 3666 w 3671"/>
                <a:gd name="T31" fmla="*/ 1072 h 1100"/>
                <a:gd name="T32" fmla="*/ 3670 w 3671"/>
                <a:gd name="T33" fmla="*/ 1077 h 1100"/>
                <a:gd name="T34" fmla="*/ 3671 w 3671"/>
                <a:gd name="T35" fmla="*/ 1083 h 1100"/>
                <a:gd name="T36" fmla="*/ 3670 w 3671"/>
                <a:gd name="T37" fmla="*/ 1091 h 1100"/>
                <a:gd name="T38" fmla="*/ 3664 w 3671"/>
                <a:gd name="T39" fmla="*/ 1095 h 1100"/>
                <a:gd name="T40" fmla="*/ 3658 w 3671"/>
                <a:gd name="T41" fmla="*/ 1098 h 1100"/>
                <a:gd name="T42" fmla="*/ 3652 w 3671"/>
                <a:gd name="T43" fmla="*/ 1100 h 1100"/>
                <a:gd name="T44" fmla="*/ 3646 w 3671"/>
                <a:gd name="T45" fmla="*/ 1098 h 1100"/>
                <a:gd name="T46" fmla="*/ 3641 w 3671"/>
                <a:gd name="T47" fmla="*/ 1093 h 1100"/>
                <a:gd name="T48" fmla="*/ 2915 w 3671"/>
                <a:gd name="T49" fmla="*/ 248 h 1100"/>
                <a:gd name="T50" fmla="*/ 2940 w 3671"/>
                <a:gd name="T51" fmla="*/ 250 h 1100"/>
                <a:gd name="T52" fmla="*/ 2212 w 3671"/>
                <a:gd name="T53" fmla="*/ 893 h 1100"/>
                <a:gd name="T54" fmla="*/ 2201 w 3671"/>
                <a:gd name="T55" fmla="*/ 899 h 1100"/>
                <a:gd name="T56" fmla="*/ 2195 w 3671"/>
                <a:gd name="T57" fmla="*/ 897 h 1100"/>
                <a:gd name="T58" fmla="*/ 2189 w 3671"/>
                <a:gd name="T59" fmla="*/ 895 h 1100"/>
                <a:gd name="T60" fmla="*/ 1461 w 3671"/>
                <a:gd name="T61" fmla="*/ 386 h 1100"/>
                <a:gd name="T62" fmla="*/ 1465 w 3671"/>
                <a:gd name="T63" fmla="*/ 388 h 1100"/>
                <a:gd name="T64" fmla="*/ 737 w 3671"/>
                <a:gd name="T65" fmla="*/ 33 h 1100"/>
                <a:gd name="T66" fmla="*/ 759 w 3671"/>
                <a:gd name="T67" fmla="*/ 27 h 1100"/>
                <a:gd name="T68" fmla="*/ 31 w 3671"/>
                <a:gd name="T69" fmla="*/ 1093 h 1100"/>
                <a:gd name="T70" fmla="*/ 27 w 3671"/>
                <a:gd name="T71" fmla="*/ 1097 h 1100"/>
                <a:gd name="T72" fmla="*/ 19 w 3671"/>
                <a:gd name="T73" fmla="*/ 1098 h 1100"/>
                <a:gd name="T74" fmla="*/ 14 w 3671"/>
                <a:gd name="T75" fmla="*/ 1098 h 1100"/>
                <a:gd name="T76" fmla="*/ 8 w 3671"/>
                <a:gd name="T77" fmla="*/ 1097 h 1100"/>
                <a:gd name="T78" fmla="*/ 2 w 3671"/>
                <a:gd name="T79" fmla="*/ 1093 h 1100"/>
                <a:gd name="T80" fmla="*/ 0 w 3671"/>
                <a:gd name="T81" fmla="*/ 1085 h 1100"/>
                <a:gd name="T82" fmla="*/ 0 w 3671"/>
                <a:gd name="T83" fmla="*/ 1079 h 1100"/>
                <a:gd name="T84" fmla="*/ 2 w 3671"/>
                <a:gd name="T85" fmla="*/ 1073 h 1100"/>
                <a:gd name="T86" fmla="*/ 2 w 3671"/>
                <a:gd name="T87" fmla="*/ 107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71" h="1100">
                  <a:moveTo>
                    <a:pt x="2" y="1073"/>
                  </a:moveTo>
                  <a:lnTo>
                    <a:pt x="730" y="8"/>
                  </a:lnTo>
                  <a:lnTo>
                    <a:pt x="734" y="2"/>
                  </a:lnTo>
                  <a:lnTo>
                    <a:pt x="739" y="0"/>
                  </a:lnTo>
                  <a:lnTo>
                    <a:pt x="745" y="0"/>
                  </a:lnTo>
                  <a:lnTo>
                    <a:pt x="753" y="2"/>
                  </a:lnTo>
                  <a:lnTo>
                    <a:pt x="1481" y="357"/>
                  </a:lnTo>
                  <a:lnTo>
                    <a:pt x="1482" y="357"/>
                  </a:lnTo>
                  <a:lnTo>
                    <a:pt x="2210" y="866"/>
                  </a:lnTo>
                  <a:lnTo>
                    <a:pt x="2189" y="868"/>
                  </a:lnTo>
                  <a:lnTo>
                    <a:pt x="2917" y="225"/>
                  </a:lnTo>
                  <a:lnTo>
                    <a:pt x="2923" y="221"/>
                  </a:lnTo>
                  <a:lnTo>
                    <a:pt x="2928" y="221"/>
                  </a:lnTo>
                  <a:lnTo>
                    <a:pt x="2936" y="223"/>
                  </a:lnTo>
                  <a:lnTo>
                    <a:pt x="2940" y="227"/>
                  </a:lnTo>
                  <a:lnTo>
                    <a:pt x="3666" y="1072"/>
                  </a:lnTo>
                  <a:lnTo>
                    <a:pt x="3670" y="1077"/>
                  </a:lnTo>
                  <a:lnTo>
                    <a:pt x="3671" y="1083"/>
                  </a:lnTo>
                  <a:lnTo>
                    <a:pt x="3670" y="1091"/>
                  </a:lnTo>
                  <a:lnTo>
                    <a:pt x="3664" y="1095"/>
                  </a:lnTo>
                  <a:lnTo>
                    <a:pt x="3658" y="1098"/>
                  </a:lnTo>
                  <a:lnTo>
                    <a:pt x="3652" y="1100"/>
                  </a:lnTo>
                  <a:lnTo>
                    <a:pt x="3646" y="1098"/>
                  </a:lnTo>
                  <a:lnTo>
                    <a:pt x="3641" y="1093"/>
                  </a:lnTo>
                  <a:lnTo>
                    <a:pt x="2915" y="248"/>
                  </a:lnTo>
                  <a:lnTo>
                    <a:pt x="2940" y="250"/>
                  </a:lnTo>
                  <a:lnTo>
                    <a:pt x="2212" y="893"/>
                  </a:lnTo>
                  <a:lnTo>
                    <a:pt x="2201" y="899"/>
                  </a:lnTo>
                  <a:lnTo>
                    <a:pt x="2195" y="897"/>
                  </a:lnTo>
                  <a:lnTo>
                    <a:pt x="2189" y="895"/>
                  </a:lnTo>
                  <a:lnTo>
                    <a:pt x="1461" y="386"/>
                  </a:lnTo>
                  <a:lnTo>
                    <a:pt x="1465" y="388"/>
                  </a:lnTo>
                  <a:lnTo>
                    <a:pt x="737" y="33"/>
                  </a:lnTo>
                  <a:lnTo>
                    <a:pt x="759" y="27"/>
                  </a:lnTo>
                  <a:lnTo>
                    <a:pt x="31" y="1093"/>
                  </a:lnTo>
                  <a:lnTo>
                    <a:pt x="27" y="1097"/>
                  </a:lnTo>
                  <a:lnTo>
                    <a:pt x="19" y="1098"/>
                  </a:lnTo>
                  <a:lnTo>
                    <a:pt x="14" y="1098"/>
                  </a:lnTo>
                  <a:lnTo>
                    <a:pt x="8" y="1097"/>
                  </a:lnTo>
                  <a:lnTo>
                    <a:pt x="2" y="1093"/>
                  </a:lnTo>
                  <a:lnTo>
                    <a:pt x="0" y="1085"/>
                  </a:lnTo>
                  <a:lnTo>
                    <a:pt x="0" y="1079"/>
                  </a:lnTo>
                  <a:lnTo>
                    <a:pt x="2" y="1073"/>
                  </a:lnTo>
                  <a:lnTo>
                    <a:pt x="2" y="1073"/>
                  </a:lnTo>
                  <a:close/>
                </a:path>
              </a:pathLst>
            </a:custGeom>
            <a:solidFill>
              <a:srgbClr val="BE4B48"/>
            </a:solidFill>
            <a:ln w="1588">
              <a:solidFill>
                <a:srgbClr val="BE4B48"/>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27" name="Rectangle 27"/>
            <p:cNvSpPr>
              <a:spLocks noChangeArrowheads="1"/>
            </p:cNvSpPr>
            <p:nvPr/>
          </p:nvSpPr>
          <p:spPr bwMode="auto">
            <a:xfrm>
              <a:off x="2859088" y="3897313"/>
              <a:ext cx="88900" cy="8731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Rectangle 28"/>
            <p:cNvSpPr>
              <a:spLocks noChangeArrowheads="1"/>
            </p:cNvSpPr>
            <p:nvPr/>
          </p:nvSpPr>
          <p:spPr bwMode="auto">
            <a:xfrm>
              <a:off x="2859088" y="3897313"/>
              <a:ext cx="88900" cy="87312"/>
            </a:xfrm>
            <a:prstGeom prst="rect">
              <a:avLst/>
            </a:prstGeom>
            <a:noFill/>
            <a:ln w="9525">
              <a:solidFill>
                <a:srgbClr val="BE4B4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29" name="Rectangle 29"/>
            <p:cNvSpPr>
              <a:spLocks noChangeArrowheads="1"/>
            </p:cNvSpPr>
            <p:nvPr/>
          </p:nvSpPr>
          <p:spPr bwMode="auto">
            <a:xfrm>
              <a:off x="3436938" y="3052763"/>
              <a:ext cx="87312" cy="889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Rectangle 30"/>
            <p:cNvSpPr>
              <a:spLocks noChangeArrowheads="1"/>
            </p:cNvSpPr>
            <p:nvPr/>
          </p:nvSpPr>
          <p:spPr bwMode="auto">
            <a:xfrm>
              <a:off x="3436938" y="3052763"/>
              <a:ext cx="87312" cy="88900"/>
            </a:xfrm>
            <a:prstGeom prst="rect">
              <a:avLst/>
            </a:prstGeom>
            <a:noFill/>
            <a:ln w="9525">
              <a:solidFill>
                <a:srgbClr val="BE4B4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31" name="Rectangle 31"/>
            <p:cNvSpPr>
              <a:spLocks noChangeArrowheads="1"/>
            </p:cNvSpPr>
            <p:nvPr/>
          </p:nvSpPr>
          <p:spPr bwMode="auto">
            <a:xfrm>
              <a:off x="4014788" y="3332163"/>
              <a:ext cx="87312" cy="889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2" name="Rectangle 32"/>
            <p:cNvSpPr>
              <a:spLocks noChangeArrowheads="1"/>
            </p:cNvSpPr>
            <p:nvPr/>
          </p:nvSpPr>
          <p:spPr bwMode="auto">
            <a:xfrm>
              <a:off x="4014788" y="3332163"/>
              <a:ext cx="87312" cy="88900"/>
            </a:xfrm>
            <a:prstGeom prst="rect">
              <a:avLst/>
            </a:prstGeom>
            <a:noFill/>
            <a:ln w="9525">
              <a:solidFill>
                <a:srgbClr val="BE4B4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33" name="Rectangle 33"/>
            <p:cNvSpPr>
              <a:spLocks noChangeArrowheads="1"/>
            </p:cNvSpPr>
            <p:nvPr/>
          </p:nvSpPr>
          <p:spPr bwMode="auto">
            <a:xfrm>
              <a:off x="4591050" y="3736975"/>
              <a:ext cx="87312" cy="889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4" name="Rectangle 34"/>
            <p:cNvSpPr>
              <a:spLocks noChangeArrowheads="1"/>
            </p:cNvSpPr>
            <p:nvPr/>
          </p:nvSpPr>
          <p:spPr bwMode="auto">
            <a:xfrm>
              <a:off x="4591050" y="3736975"/>
              <a:ext cx="87312" cy="88900"/>
            </a:xfrm>
            <a:prstGeom prst="rect">
              <a:avLst/>
            </a:prstGeom>
            <a:noFill/>
            <a:ln w="9525">
              <a:solidFill>
                <a:srgbClr val="BE4B4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35" name="Rectangle 35"/>
            <p:cNvSpPr>
              <a:spLocks noChangeArrowheads="1"/>
            </p:cNvSpPr>
            <p:nvPr/>
          </p:nvSpPr>
          <p:spPr bwMode="auto">
            <a:xfrm>
              <a:off x="5167313" y="3225800"/>
              <a:ext cx="88900" cy="889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6" name="Rectangle 36"/>
            <p:cNvSpPr>
              <a:spLocks noChangeArrowheads="1"/>
            </p:cNvSpPr>
            <p:nvPr/>
          </p:nvSpPr>
          <p:spPr bwMode="auto">
            <a:xfrm>
              <a:off x="5167313" y="3225800"/>
              <a:ext cx="88900" cy="88900"/>
            </a:xfrm>
            <a:prstGeom prst="rect">
              <a:avLst/>
            </a:prstGeom>
            <a:noFill/>
            <a:ln w="9525">
              <a:solidFill>
                <a:srgbClr val="BE4B4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37" name="Rectangle 37"/>
            <p:cNvSpPr>
              <a:spLocks noChangeArrowheads="1"/>
            </p:cNvSpPr>
            <p:nvPr/>
          </p:nvSpPr>
          <p:spPr bwMode="auto">
            <a:xfrm>
              <a:off x="5745163" y="3897313"/>
              <a:ext cx="88900" cy="87312"/>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8" name="Rectangle 38"/>
            <p:cNvSpPr>
              <a:spLocks noChangeArrowheads="1"/>
            </p:cNvSpPr>
            <p:nvPr/>
          </p:nvSpPr>
          <p:spPr bwMode="auto">
            <a:xfrm>
              <a:off x="5745163" y="3897313"/>
              <a:ext cx="88900" cy="87312"/>
            </a:xfrm>
            <a:prstGeom prst="rect">
              <a:avLst/>
            </a:prstGeom>
            <a:noFill/>
            <a:ln w="9525">
              <a:solidFill>
                <a:srgbClr val="BE4B4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39" name="Freeform 39"/>
            <p:cNvSpPr>
              <a:spLocks/>
            </p:cNvSpPr>
            <p:nvPr/>
          </p:nvSpPr>
          <p:spPr bwMode="auto">
            <a:xfrm>
              <a:off x="2889250" y="2968625"/>
              <a:ext cx="2913062" cy="1136650"/>
            </a:xfrm>
            <a:custGeom>
              <a:avLst/>
              <a:gdLst>
                <a:gd name="T0" fmla="*/ 2 w 3670"/>
                <a:gd name="T1" fmla="*/ 1285 h 1433"/>
                <a:gd name="T2" fmla="*/ 730 w 3670"/>
                <a:gd name="T3" fmla="*/ 8 h 1433"/>
                <a:gd name="T4" fmla="*/ 736 w 3670"/>
                <a:gd name="T5" fmla="*/ 2 h 1433"/>
                <a:gd name="T6" fmla="*/ 741 w 3670"/>
                <a:gd name="T7" fmla="*/ 0 h 1433"/>
                <a:gd name="T8" fmla="*/ 749 w 3670"/>
                <a:gd name="T9" fmla="*/ 0 h 1433"/>
                <a:gd name="T10" fmla="*/ 757 w 3670"/>
                <a:gd name="T11" fmla="*/ 4 h 1433"/>
                <a:gd name="T12" fmla="*/ 1484 w 3670"/>
                <a:gd name="T13" fmla="*/ 638 h 1433"/>
                <a:gd name="T14" fmla="*/ 1475 w 3670"/>
                <a:gd name="T15" fmla="*/ 634 h 1433"/>
                <a:gd name="T16" fmla="*/ 2203 w 3670"/>
                <a:gd name="T17" fmla="*/ 720 h 1433"/>
                <a:gd name="T18" fmla="*/ 2191 w 3670"/>
                <a:gd name="T19" fmla="*/ 722 h 1433"/>
                <a:gd name="T20" fmla="*/ 2919 w 3670"/>
                <a:gd name="T21" fmla="*/ 319 h 1433"/>
                <a:gd name="T22" fmla="*/ 2924 w 3670"/>
                <a:gd name="T23" fmla="*/ 317 h 1433"/>
                <a:gd name="T24" fmla="*/ 2932 w 3670"/>
                <a:gd name="T25" fmla="*/ 317 h 1433"/>
                <a:gd name="T26" fmla="*/ 2938 w 3670"/>
                <a:gd name="T27" fmla="*/ 319 h 1433"/>
                <a:gd name="T28" fmla="*/ 2942 w 3670"/>
                <a:gd name="T29" fmla="*/ 325 h 1433"/>
                <a:gd name="T30" fmla="*/ 3668 w 3670"/>
                <a:gd name="T31" fmla="*/ 1408 h 1433"/>
                <a:gd name="T32" fmla="*/ 3670 w 3670"/>
                <a:gd name="T33" fmla="*/ 1413 h 1433"/>
                <a:gd name="T34" fmla="*/ 3670 w 3670"/>
                <a:gd name="T35" fmla="*/ 1419 h 1433"/>
                <a:gd name="T36" fmla="*/ 3668 w 3670"/>
                <a:gd name="T37" fmla="*/ 1427 h 1433"/>
                <a:gd name="T38" fmla="*/ 3664 w 3670"/>
                <a:gd name="T39" fmla="*/ 1431 h 1433"/>
                <a:gd name="T40" fmla="*/ 3656 w 3670"/>
                <a:gd name="T41" fmla="*/ 1433 h 1433"/>
                <a:gd name="T42" fmla="*/ 3650 w 3670"/>
                <a:gd name="T43" fmla="*/ 1433 h 1433"/>
                <a:gd name="T44" fmla="*/ 3645 w 3670"/>
                <a:gd name="T45" fmla="*/ 1431 h 1433"/>
                <a:gd name="T46" fmla="*/ 3639 w 3670"/>
                <a:gd name="T47" fmla="*/ 1427 h 1433"/>
                <a:gd name="T48" fmla="*/ 2913 w 3670"/>
                <a:gd name="T49" fmla="*/ 344 h 1433"/>
                <a:gd name="T50" fmla="*/ 2936 w 3670"/>
                <a:gd name="T51" fmla="*/ 348 h 1433"/>
                <a:gd name="T52" fmla="*/ 2208 w 3670"/>
                <a:gd name="T53" fmla="*/ 751 h 1433"/>
                <a:gd name="T54" fmla="*/ 2199 w 3670"/>
                <a:gd name="T55" fmla="*/ 755 h 1433"/>
                <a:gd name="T56" fmla="*/ 1471 w 3670"/>
                <a:gd name="T57" fmla="*/ 668 h 1433"/>
                <a:gd name="T58" fmla="*/ 1461 w 3670"/>
                <a:gd name="T59" fmla="*/ 663 h 1433"/>
                <a:gd name="T60" fmla="*/ 734 w 3670"/>
                <a:gd name="T61" fmla="*/ 29 h 1433"/>
                <a:gd name="T62" fmla="*/ 759 w 3670"/>
                <a:gd name="T63" fmla="*/ 25 h 1433"/>
                <a:gd name="T64" fmla="*/ 31 w 3670"/>
                <a:gd name="T65" fmla="*/ 1302 h 1433"/>
                <a:gd name="T66" fmla="*/ 27 w 3670"/>
                <a:gd name="T67" fmla="*/ 1308 h 1433"/>
                <a:gd name="T68" fmla="*/ 21 w 3670"/>
                <a:gd name="T69" fmla="*/ 1310 h 1433"/>
                <a:gd name="T70" fmla="*/ 15 w 3670"/>
                <a:gd name="T71" fmla="*/ 1312 h 1433"/>
                <a:gd name="T72" fmla="*/ 8 w 3670"/>
                <a:gd name="T73" fmla="*/ 1308 h 1433"/>
                <a:gd name="T74" fmla="*/ 2 w 3670"/>
                <a:gd name="T75" fmla="*/ 1304 h 1433"/>
                <a:gd name="T76" fmla="*/ 0 w 3670"/>
                <a:gd name="T77" fmla="*/ 1298 h 1433"/>
                <a:gd name="T78" fmla="*/ 0 w 3670"/>
                <a:gd name="T79" fmla="*/ 1292 h 1433"/>
                <a:gd name="T80" fmla="*/ 2 w 3670"/>
                <a:gd name="T81" fmla="*/ 1285 h 1433"/>
                <a:gd name="T82" fmla="*/ 2 w 3670"/>
                <a:gd name="T83" fmla="*/ 1285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70" h="1433">
                  <a:moveTo>
                    <a:pt x="2" y="1285"/>
                  </a:moveTo>
                  <a:lnTo>
                    <a:pt x="730" y="8"/>
                  </a:lnTo>
                  <a:lnTo>
                    <a:pt x="736" y="2"/>
                  </a:lnTo>
                  <a:lnTo>
                    <a:pt x="741" y="0"/>
                  </a:lnTo>
                  <a:lnTo>
                    <a:pt x="749" y="0"/>
                  </a:lnTo>
                  <a:lnTo>
                    <a:pt x="757" y="4"/>
                  </a:lnTo>
                  <a:lnTo>
                    <a:pt x="1484" y="638"/>
                  </a:lnTo>
                  <a:lnTo>
                    <a:pt x="1475" y="634"/>
                  </a:lnTo>
                  <a:lnTo>
                    <a:pt x="2203" y="720"/>
                  </a:lnTo>
                  <a:lnTo>
                    <a:pt x="2191" y="722"/>
                  </a:lnTo>
                  <a:lnTo>
                    <a:pt x="2919" y="319"/>
                  </a:lnTo>
                  <a:lnTo>
                    <a:pt x="2924" y="317"/>
                  </a:lnTo>
                  <a:lnTo>
                    <a:pt x="2932" y="317"/>
                  </a:lnTo>
                  <a:lnTo>
                    <a:pt x="2938" y="319"/>
                  </a:lnTo>
                  <a:lnTo>
                    <a:pt x="2942" y="325"/>
                  </a:lnTo>
                  <a:lnTo>
                    <a:pt x="3668" y="1408"/>
                  </a:lnTo>
                  <a:lnTo>
                    <a:pt x="3670" y="1413"/>
                  </a:lnTo>
                  <a:lnTo>
                    <a:pt x="3670" y="1419"/>
                  </a:lnTo>
                  <a:lnTo>
                    <a:pt x="3668" y="1427"/>
                  </a:lnTo>
                  <a:lnTo>
                    <a:pt x="3664" y="1431"/>
                  </a:lnTo>
                  <a:lnTo>
                    <a:pt x="3656" y="1433"/>
                  </a:lnTo>
                  <a:lnTo>
                    <a:pt x="3650" y="1433"/>
                  </a:lnTo>
                  <a:lnTo>
                    <a:pt x="3645" y="1431"/>
                  </a:lnTo>
                  <a:lnTo>
                    <a:pt x="3639" y="1427"/>
                  </a:lnTo>
                  <a:lnTo>
                    <a:pt x="2913" y="344"/>
                  </a:lnTo>
                  <a:lnTo>
                    <a:pt x="2936" y="348"/>
                  </a:lnTo>
                  <a:lnTo>
                    <a:pt x="2208" y="751"/>
                  </a:lnTo>
                  <a:lnTo>
                    <a:pt x="2199" y="755"/>
                  </a:lnTo>
                  <a:lnTo>
                    <a:pt x="1471" y="668"/>
                  </a:lnTo>
                  <a:lnTo>
                    <a:pt x="1461" y="663"/>
                  </a:lnTo>
                  <a:lnTo>
                    <a:pt x="734" y="29"/>
                  </a:lnTo>
                  <a:lnTo>
                    <a:pt x="759" y="25"/>
                  </a:lnTo>
                  <a:lnTo>
                    <a:pt x="31" y="1302"/>
                  </a:lnTo>
                  <a:lnTo>
                    <a:pt x="27" y="1308"/>
                  </a:lnTo>
                  <a:lnTo>
                    <a:pt x="21" y="1310"/>
                  </a:lnTo>
                  <a:lnTo>
                    <a:pt x="15" y="1312"/>
                  </a:lnTo>
                  <a:lnTo>
                    <a:pt x="8" y="1308"/>
                  </a:lnTo>
                  <a:lnTo>
                    <a:pt x="2" y="1304"/>
                  </a:lnTo>
                  <a:lnTo>
                    <a:pt x="0" y="1298"/>
                  </a:lnTo>
                  <a:lnTo>
                    <a:pt x="0" y="1292"/>
                  </a:lnTo>
                  <a:lnTo>
                    <a:pt x="2" y="1285"/>
                  </a:lnTo>
                  <a:lnTo>
                    <a:pt x="2" y="1285"/>
                  </a:lnTo>
                  <a:close/>
                </a:path>
              </a:pathLst>
            </a:custGeom>
            <a:solidFill>
              <a:srgbClr val="98B954"/>
            </a:solidFill>
            <a:ln w="1588">
              <a:solidFill>
                <a:srgbClr val="98B954"/>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40" name="Freeform 40"/>
            <p:cNvSpPr>
              <a:spLocks/>
            </p:cNvSpPr>
            <p:nvPr/>
          </p:nvSpPr>
          <p:spPr bwMode="auto">
            <a:xfrm>
              <a:off x="2859088" y="3949700"/>
              <a:ext cx="88900" cy="88900"/>
            </a:xfrm>
            <a:custGeom>
              <a:avLst/>
              <a:gdLst>
                <a:gd name="T0" fmla="*/ 55 w 111"/>
                <a:gd name="T1" fmla="*/ 0 h 111"/>
                <a:gd name="T2" fmla="*/ 111 w 111"/>
                <a:gd name="T3" fmla="*/ 111 h 111"/>
                <a:gd name="T4" fmla="*/ 0 w 111"/>
                <a:gd name="T5" fmla="*/ 111 h 111"/>
                <a:gd name="T6" fmla="*/ 55 w 111"/>
                <a:gd name="T7" fmla="*/ 0 h 111"/>
              </a:gdLst>
              <a:ahLst/>
              <a:cxnLst>
                <a:cxn ang="0">
                  <a:pos x="T0" y="T1"/>
                </a:cxn>
                <a:cxn ang="0">
                  <a:pos x="T2" y="T3"/>
                </a:cxn>
                <a:cxn ang="0">
                  <a:pos x="T4" y="T5"/>
                </a:cxn>
                <a:cxn ang="0">
                  <a:pos x="T6" y="T7"/>
                </a:cxn>
              </a:cxnLst>
              <a:rect l="0" t="0" r="r" b="b"/>
              <a:pathLst>
                <a:path w="111" h="111">
                  <a:moveTo>
                    <a:pt x="55" y="0"/>
                  </a:moveTo>
                  <a:lnTo>
                    <a:pt x="111" y="111"/>
                  </a:lnTo>
                  <a:lnTo>
                    <a:pt x="0" y="111"/>
                  </a:lnTo>
                  <a:lnTo>
                    <a:pt x="55"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1" name="Freeform 41"/>
            <p:cNvSpPr>
              <a:spLocks/>
            </p:cNvSpPr>
            <p:nvPr/>
          </p:nvSpPr>
          <p:spPr bwMode="auto">
            <a:xfrm>
              <a:off x="2859088" y="3949700"/>
              <a:ext cx="88900" cy="88900"/>
            </a:xfrm>
            <a:custGeom>
              <a:avLst/>
              <a:gdLst>
                <a:gd name="T0" fmla="*/ 55 w 111"/>
                <a:gd name="T1" fmla="*/ 0 h 111"/>
                <a:gd name="T2" fmla="*/ 111 w 111"/>
                <a:gd name="T3" fmla="*/ 111 h 111"/>
                <a:gd name="T4" fmla="*/ 0 w 111"/>
                <a:gd name="T5" fmla="*/ 111 h 111"/>
                <a:gd name="T6" fmla="*/ 55 w 111"/>
                <a:gd name="T7" fmla="*/ 0 h 111"/>
              </a:gdLst>
              <a:ahLst/>
              <a:cxnLst>
                <a:cxn ang="0">
                  <a:pos x="T0" y="T1"/>
                </a:cxn>
                <a:cxn ang="0">
                  <a:pos x="T2" y="T3"/>
                </a:cxn>
                <a:cxn ang="0">
                  <a:pos x="T4" y="T5"/>
                </a:cxn>
                <a:cxn ang="0">
                  <a:pos x="T6" y="T7"/>
                </a:cxn>
              </a:cxnLst>
              <a:rect l="0" t="0" r="r" b="b"/>
              <a:pathLst>
                <a:path w="111" h="111">
                  <a:moveTo>
                    <a:pt x="55" y="0"/>
                  </a:moveTo>
                  <a:lnTo>
                    <a:pt x="111" y="111"/>
                  </a:lnTo>
                  <a:lnTo>
                    <a:pt x="0" y="111"/>
                  </a:lnTo>
                  <a:lnTo>
                    <a:pt x="55" y="0"/>
                  </a:lnTo>
                  <a:close/>
                </a:path>
              </a:pathLst>
            </a:custGeom>
            <a:noFill/>
            <a:ln w="9525">
              <a:solidFill>
                <a:srgbClr val="98B9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2" name="Freeform 42"/>
            <p:cNvSpPr>
              <a:spLocks/>
            </p:cNvSpPr>
            <p:nvPr/>
          </p:nvSpPr>
          <p:spPr bwMode="auto">
            <a:xfrm>
              <a:off x="3436938" y="2938463"/>
              <a:ext cx="87312" cy="88900"/>
            </a:xfrm>
            <a:custGeom>
              <a:avLst/>
              <a:gdLst>
                <a:gd name="T0" fmla="*/ 56 w 112"/>
                <a:gd name="T1" fmla="*/ 0 h 111"/>
                <a:gd name="T2" fmla="*/ 112 w 112"/>
                <a:gd name="T3" fmla="*/ 111 h 111"/>
                <a:gd name="T4" fmla="*/ 0 w 112"/>
                <a:gd name="T5" fmla="*/ 111 h 111"/>
                <a:gd name="T6" fmla="*/ 56 w 112"/>
                <a:gd name="T7" fmla="*/ 0 h 111"/>
              </a:gdLst>
              <a:ahLst/>
              <a:cxnLst>
                <a:cxn ang="0">
                  <a:pos x="T0" y="T1"/>
                </a:cxn>
                <a:cxn ang="0">
                  <a:pos x="T2" y="T3"/>
                </a:cxn>
                <a:cxn ang="0">
                  <a:pos x="T4" y="T5"/>
                </a:cxn>
                <a:cxn ang="0">
                  <a:pos x="T6" y="T7"/>
                </a:cxn>
              </a:cxnLst>
              <a:rect l="0" t="0" r="r" b="b"/>
              <a:pathLst>
                <a:path w="112" h="111">
                  <a:moveTo>
                    <a:pt x="56" y="0"/>
                  </a:moveTo>
                  <a:lnTo>
                    <a:pt x="112" y="111"/>
                  </a:lnTo>
                  <a:lnTo>
                    <a:pt x="0" y="111"/>
                  </a:lnTo>
                  <a:lnTo>
                    <a:pt x="56"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3" name="Freeform 43"/>
            <p:cNvSpPr>
              <a:spLocks/>
            </p:cNvSpPr>
            <p:nvPr/>
          </p:nvSpPr>
          <p:spPr bwMode="auto">
            <a:xfrm>
              <a:off x="3436938" y="2938463"/>
              <a:ext cx="87312" cy="88900"/>
            </a:xfrm>
            <a:custGeom>
              <a:avLst/>
              <a:gdLst>
                <a:gd name="T0" fmla="*/ 56 w 112"/>
                <a:gd name="T1" fmla="*/ 0 h 111"/>
                <a:gd name="T2" fmla="*/ 112 w 112"/>
                <a:gd name="T3" fmla="*/ 111 h 111"/>
                <a:gd name="T4" fmla="*/ 0 w 112"/>
                <a:gd name="T5" fmla="*/ 111 h 111"/>
                <a:gd name="T6" fmla="*/ 56 w 112"/>
                <a:gd name="T7" fmla="*/ 0 h 111"/>
              </a:gdLst>
              <a:ahLst/>
              <a:cxnLst>
                <a:cxn ang="0">
                  <a:pos x="T0" y="T1"/>
                </a:cxn>
                <a:cxn ang="0">
                  <a:pos x="T2" y="T3"/>
                </a:cxn>
                <a:cxn ang="0">
                  <a:pos x="T4" y="T5"/>
                </a:cxn>
                <a:cxn ang="0">
                  <a:pos x="T6" y="T7"/>
                </a:cxn>
              </a:cxnLst>
              <a:rect l="0" t="0" r="r" b="b"/>
              <a:pathLst>
                <a:path w="112" h="111">
                  <a:moveTo>
                    <a:pt x="56" y="0"/>
                  </a:moveTo>
                  <a:lnTo>
                    <a:pt x="112" y="111"/>
                  </a:lnTo>
                  <a:lnTo>
                    <a:pt x="0" y="111"/>
                  </a:lnTo>
                  <a:lnTo>
                    <a:pt x="56" y="0"/>
                  </a:lnTo>
                  <a:close/>
                </a:path>
              </a:pathLst>
            </a:custGeom>
            <a:noFill/>
            <a:ln w="9525">
              <a:solidFill>
                <a:srgbClr val="98B9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4" name="Freeform 44"/>
            <p:cNvSpPr>
              <a:spLocks/>
            </p:cNvSpPr>
            <p:nvPr/>
          </p:nvSpPr>
          <p:spPr bwMode="auto">
            <a:xfrm>
              <a:off x="4014788" y="3440113"/>
              <a:ext cx="87312" cy="87312"/>
            </a:xfrm>
            <a:custGeom>
              <a:avLst/>
              <a:gdLst>
                <a:gd name="T0" fmla="*/ 56 w 112"/>
                <a:gd name="T1" fmla="*/ 0 h 112"/>
                <a:gd name="T2" fmla="*/ 112 w 112"/>
                <a:gd name="T3" fmla="*/ 112 h 112"/>
                <a:gd name="T4" fmla="*/ 0 w 112"/>
                <a:gd name="T5" fmla="*/ 112 h 112"/>
                <a:gd name="T6" fmla="*/ 56 w 112"/>
                <a:gd name="T7" fmla="*/ 0 h 112"/>
              </a:gdLst>
              <a:ahLst/>
              <a:cxnLst>
                <a:cxn ang="0">
                  <a:pos x="T0" y="T1"/>
                </a:cxn>
                <a:cxn ang="0">
                  <a:pos x="T2" y="T3"/>
                </a:cxn>
                <a:cxn ang="0">
                  <a:pos x="T4" y="T5"/>
                </a:cxn>
                <a:cxn ang="0">
                  <a:pos x="T6" y="T7"/>
                </a:cxn>
              </a:cxnLst>
              <a:rect l="0" t="0" r="r" b="b"/>
              <a:pathLst>
                <a:path w="112" h="112">
                  <a:moveTo>
                    <a:pt x="56" y="0"/>
                  </a:moveTo>
                  <a:lnTo>
                    <a:pt x="112" y="112"/>
                  </a:lnTo>
                  <a:lnTo>
                    <a:pt x="0" y="112"/>
                  </a:lnTo>
                  <a:lnTo>
                    <a:pt x="56"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5" name="Freeform 45"/>
            <p:cNvSpPr>
              <a:spLocks/>
            </p:cNvSpPr>
            <p:nvPr/>
          </p:nvSpPr>
          <p:spPr bwMode="auto">
            <a:xfrm>
              <a:off x="4014788" y="3440113"/>
              <a:ext cx="87312" cy="87312"/>
            </a:xfrm>
            <a:custGeom>
              <a:avLst/>
              <a:gdLst>
                <a:gd name="T0" fmla="*/ 56 w 112"/>
                <a:gd name="T1" fmla="*/ 0 h 112"/>
                <a:gd name="T2" fmla="*/ 112 w 112"/>
                <a:gd name="T3" fmla="*/ 112 h 112"/>
                <a:gd name="T4" fmla="*/ 0 w 112"/>
                <a:gd name="T5" fmla="*/ 112 h 112"/>
                <a:gd name="T6" fmla="*/ 56 w 112"/>
                <a:gd name="T7" fmla="*/ 0 h 112"/>
              </a:gdLst>
              <a:ahLst/>
              <a:cxnLst>
                <a:cxn ang="0">
                  <a:pos x="T0" y="T1"/>
                </a:cxn>
                <a:cxn ang="0">
                  <a:pos x="T2" y="T3"/>
                </a:cxn>
                <a:cxn ang="0">
                  <a:pos x="T4" y="T5"/>
                </a:cxn>
                <a:cxn ang="0">
                  <a:pos x="T6" y="T7"/>
                </a:cxn>
              </a:cxnLst>
              <a:rect l="0" t="0" r="r" b="b"/>
              <a:pathLst>
                <a:path w="112" h="112">
                  <a:moveTo>
                    <a:pt x="56" y="0"/>
                  </a:moveTo>
                  <a:lnTo>
                    <a:pt x="112" y="112"/>
                  </a:lnTo>
                  <a:lnTo>
                    <a:pt x="0" y="112"/>
                  </a:lnTo>
                  <a:lnTo>
                    <a:pt x="56" y="0"/>
                  </a:lnTo>
                  <a:close/>
                </a:path>
              </a:pathLst>
            </a:custGeom>
            <a:noFill/>
            <a:ln w="9525">
              <a:solidFill>
                <a:srgbClr val="98B9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46" name="Freeform 46"/>
            <p:cNvSpPr>
              <a:spLocks/>
            </p:cNvSpPr>
            <p:nvPr/>
          </p:nvSpPr>
          <p:spPr bwMode="auto">
            <a:xfrm>
              <a:off x="4591050" y="3508375"/>
              <a:ext cx="87312" cy="88900"/>
            </a:xfrm>
            <a:custGeom>
              <a:avLst/>
              <a:gdLst>
                <a:gd name="T0" fmla="*/ 56 w 111"/>
                <a:gd name="T1" fmla="*/ 0 h 111"/>
                <a:gd name="T2" fmla="*/ 111 w 111"/>
                <a:gd name="T3" fmla="*/ 111 h 111"/>
                <a:gd name="T4" fmla="*/ 0 w 111"/>
                <a:gd name="T5" fmla="*/ 111 h 111"/>
                <a:gd name="T6" fmla="*/ 56 w 111"/>
                <a:gd name="T7" fmla="*/ 0 h 111"/>
              </a:gdLst>
              <a:ahLst/>
              <a:cxnLst>
                <a:cxn ang="0">
                  <a:pos x="T0" y="T1"/>
                </a:cxn>
                <a:cxn ang="0">
                  <a:pos x="T2" y="T3"/>
                </a:cxn>
                <a:cxn ang="0">
                  <a:pos x="T4" y="T5"/>
                </a:cxn>
                <a:cxn ang="0">
                  <a:pos x="T6" y="T7"/>
                </a:cxn>
              </a:cxnLst>
              <a:rect l="0" t="0" r="r" b="b"/>
              <a:pathLst>
                <a:path w="111" h="111">
                  <a:moveTo>
                    <a:pt x="56" y="0"/>
                  </a:moveTo>
                  <a:lnTo>
                    <a:pt x="111" y="111"/>
                  </a:lnTo>
                  <a:lnTo>
                    <a:pt x="0" y="111"/>
                  </a:lnTo>
                  <a:lnTo>
                    <a:pt x="56"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1" name="Freeform 47"/>
            <p:cNvSpPr>
              <a:spLocks/>
            </p:cNvSpPr>
            <p:nvPr/>
          </p:nvSpPr>
          <p:spPr bwMode="auto">
            <a:xfrm>
              <a:off x="4591050" y="3508375"/>
              <a:ext cx="87312" cy="88900"/>
            </a:xfrm>
            <a:custGeom>
              <a:avLst/>
              <a:gdLst>
                <a:gd name="T0" fmla="*/ 56 w 111"/>
                <a:gd name="T1" fmla="*/ 0 h 111"/>
                <a:gd name="T2" fmla="*/ 111 w 111"/>
                <a:gd name="T3" fmla="*/ 111 h 111"/>
                <a:gd name="T4" fmla="*/ 0 w 111"/>
                <a:gd name="T5" fmla="*/ 111 h 111"/>
                <a:gd name="T6" fmla="*/ 56 w 111"/>
                <a:gd name="T7" fmla="*/ 0 h 111"/>
              </a:gdLst>
              <a:ahLst/>
              <a:cxnLst>
                <a:cxn ang="0">
                  <a:pos x="T0" y="T1"/>
                </a:cxn>
                <a:cxn ang="0">
                  <a:pos x="T2" y="T3"/>
                </a:cxn>
                <a:cxn ang="0">
                  <a:pos x="T4" y="T5"/>
                </a:cxn>
                <a:cxn ang="0">
                  <a:pos x="T6" y="T7"/>
                </a:cxn>
              </a:cxnLst>
              <a:rect l="0" t="0" r="r" b="b"/>
              <a:pathLst>
                <a:path w="111" h="111">
                  <a:moveTo>
                    <a:pt x="56" y="0"/>
                  </a:moveTo>
                  <a:lnTo>
                    <a:pt x="111" y="111"/>
                  </a:lnTo>
                  <a:lnTo>
                    <a:pt x="0" y="111"/>
                  </a:lnTo>
                  <a:lnTo>
                    <a:pt x="56" y="0"/>
                  </a:lnTo>
                  <a:close/>
                </a:path>
              </a:pathLst>
            </a:custGeom>
            <a:noFill/>
            <a:ln w="9525">
              <a:solidFill>
                <a:srgbClr val="98B9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122" name="Freeform 48"/>
            <p:cNvSpPr>
              <a:spLocks/>
            </p:cNvSpPr>
            <p:nvPr/>
          </p:nvSpPr>
          <p:spPr bwMode="auto">
            <a:xfrm>
              <a:off x="5167313" y="3187700"/>
              <a:ext cx="88900" cy="88900"/>
            </a:xfrm>
            <a:custGeom>
              <a:avLst/>
              <a:gdLst>
                <a:gd name="T0" fmla="*/ 55 w 111"/>
                <a:gd name="T1" fmla="*/ 0 h 111"/>
                <a:gd name="T2" fmla="*/ 111 w 111"/>
                <a:gd name="T3" fmla="*/ 111 h 111"/>
                <a:gd name="T4" fmla="*/ 0 w 111"/>
                <a:gd name="T5" fmla="*/ 111 h 111"/>
                <a:gd name="T6" fmla="*/ 55 w 111"/>
                <a:gd name="T7" fmla="*/ 0 h 111"/>
              </a:gdLst>
              <a:ahLst/>
              <a:cxnLst>
                <a:cxn ang="0">
                  <a:pos x="T0" y="T1"/>
                </a:cxn>
                <a:cxn ang="0">
                  <a:pos x="T2" y="T3"/>
                </a:cxn>
                <a:cxn ang="0">
                  <a:pos x="T4" y="T5"/>
                </a:cxn>
                <a:cxn ang="0">
                  <a:pos x="T6" y="T7"/>
                </a:cxn>
              </a:cxnLst>
              <a:rect l="0" t="0" r="r" b="b"/>
              <a:pathLst>
                <a:path w="111" h="111">
                  <a:moveTo>
                    <a:pt x="55" y="0"/>
                  </a:moveTo>
                  <a:lnTo>
                    <a:pt x="111" y="111"/>
                  </a:lnTo>
                  <a:lnTo>
                    <a:pt x="0" y="111"/>
                  </a:lnTo>
                  <a:lnTo>
                    <a:pt x="55"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3" name="Freeform 49"/>
            <p:cNvSpPr>
              <a:spLocks/>
            </p:cNvSpPr>
            <p:nvPr/>
          </p:nvSpPr>
          <p:spPr bwMode="auto">
            <a:xfrm>
              <a:off x="5167313" y="3187700"/>
              <a:ext cx="88900" cy="88900"/>
            </a:xfrm>
            <a:custGeom>
              <a:avLst/>
              <a:gdLst>
                <a:gd name="T0" fmla="*/ 55 w 111"/>
                <a:gd name="T1" fmla="*/ 0 h 111"/>
                <a:gd name="T2" fmla="*/ 111 w 111"/>
                <a:gd name="T3" fmla="*/ 111 h 111"/>
                <a:gd name="T4" fmla="*/ 0 w 111"/>
                <a:gd name="T5" fmla="*/ 111 h 111"/>
                <a:gd name="T6" fmla="*/ 55 w 111"/>
                <a:gd name="T7" fmla="*/ 0 h 111"/>
              </a:gdLst>
              <a:ahLst/>
              <a:cxnLst>
                <a:cxn ang="0">
                  <a:pos x="T0" y="T1"/>
                </a:cxn>
                <a:cxn ang="0">
                  <a:pos x="T2" y="T3"/>
                </a:cxn>
                <a:cxn ang="0">
                  <a:pos x="T4" y="T5"/>
                </a:cxn>
                <a:cxn ang="0">
                  <a:pos x="T6" y="T7"/>
                </a:cxn>
              </a:cxnLst>
              <a:rect l="0" t="0" r="r" b="b"/>
              <a:pathLst>
                <a:path w="111" h="111">
                  <a:moveTo>
                    <a:pt x="55" y="0"/>
                  </a:moveTo>
                  <a:lnTo>
                    <a:pt x="111" y="111"/>
                  </a:lnTo>
                  <a:lnTo>
                    <a:pt x="0" y="111"/>
                  </a:lnTo>
                  <a:lnTo>
                    <a:pt x="55" y="0"/>
                  </a:lnTo>
                  <a:close/>
                </a:path>
              </a:pathLst>
            </a:custGeom>
            <a:noFill/>
            <a:ln w="9525">
              <a:solidFill>
                <a:srgbClr val="98B9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124" name="Freeform 50"/>
            <p:cNvSpPr>
              <a:spLocks/>
            </p:cNvSpPr>
            <p:nvPr/>
          </p:nvSpPr>
          <p:spPr bwMode="auto">
            <a:xfrm>
              <a:off x="5745163" y="4049713"/>
              <a:ext cx="88900" cy="87312"/>
            </a:xfrm>
            <a:custGeom>
              <a:avLst/>
              <a:gdLst>
                <a:gd name="T0" fmla="*/ 56 w 112"/>
                <a:gd name="T1" fmla="*/ 0 h 112"/>
                <a:gd name="T2" fmla="*/ 112 w 112"/>
                <a:gd name="T3" fmla="*/ 112 h 112"/>
                <a:gd name="T4" fmla="*/ 0 w 112"/>
                <a:gd name="T5" fmla="*/ 112 h 112"/>
                <a:gd name="T6" fmla="*/ 56 w 112"/>
                <a:gd name="T7" fmla="*/ 0 h 112"/>
              </a:gdLst>
              <a:ahLst/>
              <a:cxnLst>
                <a:cxn ang="0">
                  <a:pos x="T0" y="T1"/>
                </a:cxn>
                <a:cxn ang="0">
                  <a:pos x="T2" y="T3"/>
                </a:cxn>
                <a:cxn ang="0">
                  <a:pos x="T4" y="T5"/>
                </a:cxn>
                <a:cxn ang="0">
                  <a:pos x="T6" y="T7"/>
                </a:cxn>
              </a:cxnLst>
              <a:rect l="0" t="0" r="r" b="b"/>
              <a:pathLst>
                <a:path w="112" h="112">
                  <a:moveTo>
                    <a:pt x="56" y="0"/>
                  </a:moveTo>
                  <a:lnTo>
                    <a:pt x="112" y="112"/>
                  </a:lnTo>
                  <a:lnTo>
                    <a:pt x="0" y="112"/>
                  </a:lnTo>
                  <a:lnTo>
                    <a:pt x="56"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5" name="Freeform 51"/>
            <p:cNvSpPr>
              <a:spLocks/>
            </p:cNvSpPr>
            <p:nvPr/>
          </p:nvSpPr>
          <p:spPr bwMode="auto">
            <a:xfrm>
              <a:off x="5745163" y="4049713"/>
              <a:ext cx="88900" cy="87312"/>
            </a:xfrm>
            <a:custGeom>
              <a:avLst/>
              <a:gdLst>
                <a:gd name="T0" fmla="*/ 56 w 112"/>
                <a:gd name="T1" fmla="*/ 0 h 112"/>
                <a:gd name="T2" fmla="*/ 112 w 112"/>
                <a:gd name="T3" fmla="*/ 112 h 112"/>
                <a:gd name="T4" fmla="*/ 0 w 112"/>
                <a:gd name="T5" fmla="*/ 112 h 112"/>
                <a:gd name="T6" fmla="*/ 56 w 112"/>
                <a:gd name="T7" fmla="*/ 0 h 112"/>
              </a:gdLst>
              <a:ahLst/>
              <a:cxnLst>
                <a:cxn ang="0">
                  <a:pos x="T0" y="T1"/>
                </a:cxn>
                <a:cxn ang="0">
                  <a:pos x="T2" y="T3"/>
                </a:cxn>
                <a:cxn ang="0">
                  <a:pos x="T4" y="T5"/>
                </a:cxn>
                <a:cxn ang="0">
                  <a:pos x="T6" y="T7"/>
                </a:cxn>
              </a:cxnLst>
              <a:rect l="0" t="0" r="r" b="b"/>
              <a:pathLst>
                <a:path w="112" h="112">
                  <a:moveTo>
                    <a:pt x="56" y="0"/>
                  </a:moveTo>
                  <a:lnTo>
                    <a:pt x="112" y="112"/>
                  </a:lnTo>
                  <a:lnTo>
                    <a:pt x="0" y="112"/>
                  </a:lnTo>
                  <a:lnTo>
                    <a:pt x="56" y="0"/>
                  </a:lnTo>
                  <a:close/>
                </a:path>
              </a:pathLst>
            </a:custGeom>
            <a:noFill/>
            <a:ln w="9525">
              <a:solidFill>
                <a:srgbClr val="98B9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126" name="Rectangle 52"/>
            <p:cNvSpPr>
              <a:spLocks noChangeArrowheads="1"/>
            </p:cNvSpPr>
            <p:nvPr/>
          </p:nvSpPr>
          <p:spPr bwMode="auto">
            <a:xfrm>
              <a:off x="2433638" y="4397375"/>
              <a:ext cx="54840"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53"/>
            <p:cNvSpPr>
              <a:spLocks noChangeArrowheads="1"/>
            </p:cNvSpPr>
            <p:nvPr/>
          </p:nvSpPr>
          <p:spPr bwMode="auto">
            <a:xfrm>
              <a:off x="2433638" y="4016375"/>
              <a:ext cx="54840"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5</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44" name="Rectangle 54"/>
            <p:cNvSpPr>
              <a:spLocks noChangeArrowheads="1"/>
            </p:cNvSpPr>
            <p:nvPr/>
          </p:nvSpPr>
          <p:spPr bwMode="auto">
            <a:xfrm>
              <a:off x="2370138" y="3635375"/>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45" name="Rectangle 55"/>
            <p:cNvSpPr>
              <a:spLocks noChangeArrowheads="1"/>
            </p:cNvSpPr>
            <p:nvPr/>
          </p:nvSpPr>
          <p:spPr bwMode="auto">
            <a:xfrm>
              <a:off x="2370138" y="3254375"/>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15</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47" name="Rectangle 56"/>
            <p:cNvSpPr>
              <a:spLocks noChangeArrowheads="1"/>
            </p:cNvSpPr>
            <p:nvPr/>
          </p:nvSpPr>
          <p:spPr bwMode="auto">
            <a:xfrm>
              <a:off x="2370138" y="2874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48" name="Rectangle 57"/>
            <p:cNvSpPr>
              <a:spLocks noChangeArrowheads="1"/>
            </p:cNvSpPr>
            <p:nvPr/>
          </p:nvSpPr>
          <p:spPr bwMode="auto">
            <a:xfrm>
              <a:off x="2370138" y="2493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25</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58"/>
            <p:cNvSpPr>
              <a:spLocks noChangeArrowheads="1"/>
            </p:cNvSpPr>
            <p:nvPr/>
          </p:nvSpPr>
          <p:spPr bwMode="auto">
            <a:xfrm>
              <a:off x="2370138" y="2112963"/>
              <a:ext cx="10967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30</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59"/>
            <p:cNvSpPr>
              <a:spLocks noChangeArrowheads="1"/>
            </p:cNvSpPr>
            <p:nvPr/>
          </p:nvSpPr>
          <p:spPr bwMode="auto">
            <a:xfrm>
              <a:off x="2733675" y="4562475"/>
              <a:ext cx="290228"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Jun-14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60"/>
            <p:cNvSpPr>
              <a:spLocks noChangeArrowheads="1"/>
            </p:cNvSpPr>
            <p:nvPr/>
          </p:nvSpPr>
          <p:spPr bwMode="auto">
            <a:xfrm>
              <a:off x="3330575" y="4562475"/>
              <a:ext cx="258168"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Jul-14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52" name="Rectangle 61"/>
            <p:cNvSpPr>
              <a:spLocks noChangeArrowheads="1"/>
            </p:cNvSpPr>
            <p:nvPr/>
          </p:nvSpPr>
          <p:spPr bwMode="auto">
            <a:xfrm>
              <a:off x="3875088" y="4562475"/>
              <a:ext cx="312164"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Aug-14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53" name="Rectangle 62"/>
            <p:cNvSpPr>
              <a:spLocks noChangeArrowheads="1"/>
            </p:cNvSpPr>
            <p:nvPr/>
          </p:nvSpPr>
          <p:spPr bwMode="auto">
            <a:xfrm>
              <a:off x="4457700" y="4562475"/>
              <a:ext cx="302884"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Sep-14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54" name="Rectangle 63"/>
            <p:cNvSpPr>
              <a:spLocks noChangeArrowheads="1"/>
            </p:cNvSpPr>
            <p:nvPr/>
          </p:nvSpPr>
          <p:spPr bwMode="auto">
            <a:xfrm>
              <a:off x="5040313" y="4562475"/>
              <a:ext cx="296134"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Oct-14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55" name="Rectangle 64"/>
            <p:cNvSpPr>
              <a:spLocks noChangeArrowheads="1"/>
            </p:cNvSpPr>
            <p:nvPr/>
          </p:nvSpPr>
          <p:spPr bwMode="auto">
            <a:xfrm>
              <a:off x="5603875" y="4562475"/>
              <a:ext cx="318441"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Nov-14</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56" name="Freeform 65"/>
            <p:cNvSpPr>
              <a:spLocks/>
            </p:cNvSpPr>
            <p:nvPr/>
          </p:nvSpPr>
          <p:spPr bwMode="auto">
            <a:xfrm>
              <a:off x="6264275" y="3184525"/>
              <a:ext cx="271462" cy="28575"/>
            </a:xfrm>
            <a:custGeom>
              <a:avLst/>
              <a:gdLst>
                <a:gd name="T0" fmla="*/ 18 w 342"/>
                <a:gd name="T1" fmla="*/ 0 h 34"/>
                <a:gd name="T2" fmla="*/ 325 w 342"/>
                <a:gd name="T3" fmla="*/ 0 h 34"/>
                <a:gd name="T4" fmla="*/ 331 w 342"/>
                <a:gd name="T5" fmla="*/ 0 h 34"/>
                <a:gd name="T6" fmla="*/ 336 w 342"/>
                <a:gd name="T7" fmla="*/ 4 h 34"/>
                <a:gd name="T8" fmla="*/ 340 w 342"/>
                <a:gd name="T9" fmla="*/ 9 h 34"/>
                <a:gd name="T10" fmla="*/ 342 w 342"/>
                <a:gd name="T11" fmla="*/ 17 h 34"/>
                <a:gd name="T12" fmla="*/ 340 w 342"/>
                <a:gd name="T13" fmla="*/ 23 h 34"/>
                <a:gd name="T14" fmla="*/ 336 w 342"/>
                <a:gd name="T15" fmla="*/ 29 h 34"/>
                <a:gd name="T16" fmla="*/ 331 w 342"/>
                <a:gd name="T17" fmla="*/ 32 h 34"/>
                <a:gd name="T18" fmla="*/ 325 w 342"/>
                <a:gd name="T19" fmla="*/ 34 h 34"/>
                <a:gd name="T20" fmla="*/ 18 w 342"/>
                <a:gd name="T21" fmla="*/ 34 h 34"/>
                <a:gd name="T22" fmla="*/ 10 w 342"/>
                <a:gd name="T23" fmla="*/ 32 h 34"/>
                <a:gd name="T24" fmla="*/ 4 w 342"/>
                <a:gd name="T25" fmla="*/ 29 h 34"/>
                <a:gd name="T26" fmla="*/ 0 w 342"/>
                <a:gd name="T27" fmla="*/ 23 h 34"/>
                <a:gd name="T28" fmla="*/ 0 w 342"/>
                <a:gd name="T29" fmla="*/ 17 h 34"/>
                <a:gd name="T30" fmla="*/ 0 w 342"/>
                <a:gd name="T31" fmla="*/ 9 h 34"/>
                <a:gd name="T32" fmla="*/ 4 w 342"/>
                <a:gd name="T33" fmla="*/ 4 h 34"/>
                <a:gd name="T34" fmla="*/ 10 w 342"/>
                <a:gd name="T35" fmla="*/ 0 h 34"/>
                <a:gd name="T36" fmla="*/ 18 w 342"/>
                <a:gd name="T37" fmla="*/ 0 h 34"/>
                <a:gd name="T38" fmla="*/ 18 w 342"/>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34">
                  <a:moveTo>
                    <a:pt x="18" y="0"/>
                  </a:moveTo>
                  <a:lnTo>
                    <a:pt x="325" y="0"/>
                  </a:lnTo>
                  <a:lnTo>
                    <a:pt x="331" y="0"/>
                  </a:lnTo>
                  <a:lnTo>
                    <a:pt x="336" y="4"/>
                  </a:lnTo>
                  <a:lnTo>
                    <a:pt x="340" y="9"/>
                  </a:lnTo>
                  <a:lnTo>
                    <a:pt x="342" y="17"/>
                  </a:lnTo>
                  <a:lnTo>
                    <a:pt x="340" y="23"/>
                  </a:lnTo>
                  <a:lnTo>
                    <a:pt x="336" y="29"/>
                  </a:lnTo>
                  <a:lnTo>
                    <a:pt x="331" y="32"/>
                  </a:lnTo>
                  <a:lnTo>
                    <a:pt x="325" y="34"/>
                  </a:lnTo>
                  <a:lnTo>
                    <a:pt x="18" y="34"/>
                  </a:lnTo>
                  <a:lnTo>
                    <a:pt x="10" y="32"/>
                  </a:lnTo>
                  <a:lnTo>
                    <a:pt x="4" y="29"/>
                  </a:lnTo>
                  <a:lnTo>
                    <a:pt x="0" y="23"/>
                  </a:lnTo>
                  <a:lnTo>
                    <a:pt x="0" y="17"/>
                  </a:lnTo>
                  <a:lnTo>
                    <a:pt x="0" y="9"/>
                  </a:lnTo>
                  <a:lnTo>
                    <a:pt x="4" y="4"/>
                  </a:lnTo>
                  <a:lnTo>
                    <a:pt x="10" y="0"/>
                  </a:lnTo>
                  <a:lnTo>
                    <a:pt x="18" y="0"/>
                  </a:lnTo>
                  <a:lnTo>
                    <a:pt x="18" y="0"/>
                  </a:lnTo>
                  <a:close/>
                </a:path>
              </a:pathLst>
            </a:custGeom>
            <a:solidFill>
              <a:srgbClr val="4A7EBB"/>
            </a:solidFill>
            <a:ln w="1588">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6157" name="Freeform 66"/>
            <p:cNvSpPr>
              <a:spLocks/>
            </p:cNvSpPr>
            <p:nvPr/>
          </p:nvSpPr>
          <p:spPr bwMode="auto">
            <a:xfrm>
              <a:off x="6361113" y="3160713"/>
              <a:ext cx="76200" cy="76200"/>
            </a:xfrm>
            <a:custGeom>
              <a:avLst/>
              <a:gdLst>
                <a:gd name="T0" fmla="*/ 48 w 96"/>
                <a:gd name="T1" fmla="*/ 0 h 96"/>
                <a:gd name="T2" fmla="*/ 96 w 96"/>
                <a:gd name="T3" fmla="*/ 48 h 96"/>
                <a:gd name="T4" fmla="*/ 48 w 96"/>
                <a:gd name="T5" fmla="*/ 96 h 96"/>
                <a:gd name="T6" fmla="*/ 0 w 96"/>
                <a:gd name="T7" fmla="*/ 48 h 96"/>
                <a:gd name="T8" fmla="*/ 48 w 96"/>
                <a:gd name="T9" fmla="*/ 0 h 96"/>
              </a:gdLst>
              <a:ahLst/>
              <a:cxnLst>
                <a:cxn ang="0">
                  <a:pos x="T0" y="T1"/>
                </a:cxn>
                <a:cxn ang="0">
                  <a:pos x="T2" y="T3"/>
                </a:cxn>
                <a:cxn ang="0">
                  <a:pos x="T4" y="T5"/>
                </a:cxn>
                <a:cxn ang="0">
                  <a:pos x="T6" y="T7"/>
                </a:cxn>
                <a:cxn ang="0">
                  <a:pos x="T8" y="T9"/>
                </a:cxn>
              </a:cxnLst>
              <a:rect l="0" t="0" r="r" b="b"/>
              <a:pathLst>
                <a:path w="96" h="96">
                  <a:moveTo>
                    <a:pt x="48" y="0"/>
                  </a:moveTo>
                  <a:lnTo>
                    <a:pt x="96" y="48"/>
                  </a:lnTo>
                  <a:lnTo>
                    <a:pt x="48" y="96"/>
                  </a:lnTo>
                  <a:lnTo>
                    <a:pt x="0" y="48"/>
                  </a:lnTo>
                  <a:lnTo>
                    <a:pt x="4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158" name="Freeform 67"/>
            <p:cNvSpPr>
              <a:spLocks noEditPoints="1"/>
            </p:cNvSpPr>
            <p:nvPr/>
          </p:nvSpPr>
          <p:spPr bwMode="auto">
            <a:xfrm>
              <a:off x="6356350" y="3155950"/>
              <a:ext cx="85725" cy="85725"/>
            </a:xfrm>
            <a:custGeom>
              <a:avLst/>
              <a:gdLst>
                <a:gd name="T0" fmla="*/ 50 w 108"/>
                <a:gd name="T1" fmla="*/ 2 h 108"/>
                <a:gd name="T2" fmla="*/ 54 w 108"/>
                <a:gd name="T3" fmla="*/ 0 h 108"/>
                <a:gd name="T4" fmla="*/ 58 w 108"/>
                <a:gd name="T5" fmla="*/ 2 h 108"/>
                <a:gd name="T6" fmla="*/ 106 w 108"/>
                <a:gd name="T7" fmla="*/ 50 h 108"/>
                <a:gd name="T8" fmla="*/ 108 w 108"/>
                <a:gd name="T9" fmla="*/ 54 h 108"/>
                <a:gd name="T10" fmla="*/ 106 w 108"/>
                <a:gd name="T11" fmla="*/ 58 h 108"/>
                <a:gd name="T12" fmla="*/ 58 w 108"/>
                <a:gd name="T13" fmla="*/ 106 h 108"/>
                <a:gd name="T14" fmla="*/ 54 w 108"/>
                <a:gd name="T15" fmla="*/ 108 h 108"/>
                <a:gd name="T16" fmla="*/ 50 w 108"/>
                <a:gd name="T17" fmla="*/ 106 h 108"/>
                <a:gd name="T18" fmla="*/ 2 w 108"/>
                <a:gd name="T19" fmla="*/ 58 h 108"/>
                <a:gd name="T20" fmla="*/ 0 w 108"/>
                <a:gd name="T21" fmla="*/ 54 h 108"/>
                <a:gd name="T22" fmla="*/ 2 w 108"/>
                <a:gd name="T23" fmla="*/ 50 h 108"/>
                <a:gd name="T24" fmla="*/ 50 w 108"/>
                <a:gd name="T25" fmla="*/ 2 h 108"/>
                <a:gd name="T26" fmla="*/ 10 w 108"/>
                <a:gd name="T27" fmla="*/ 58 h 108"/>
                <a:gd name="T28" fmla="*/ 10 w 108"/>
                <a:gd name="T29" fmla="*/ 50 h 108"/>
                <a:gd name="T30" fmla="*/ 58 w 108"/>
                <a:gd name="T31" fmla="*/ 98 h 108"/>
                <a:gd name="T32" fmla="*/ 50 w 108"/>
                <a:gd name="T33" fmla="*/ 98 h 108"/>
                <a:gd name="T34" fmla="*/ 98 w 108"/>
                <a:gd name="T35" fmla="*/ 50 h 108"/>
                <a:gd name="T36" fmla="*/ 98 w 108"/>
                <a:gd name="T37" fmla="*/ 58 h 108"/>
                <a:gd name="T38" fmla="*/ 50 w 108"/>
                <a:gd name="T39" fmla="*/ 10 h 108"/>
                <a:gd name="T40" fmla="*/ 58 w 108"/>
                <a:gd name="T41" fmla="*/ 10 h 108"/>
                <a:gd name="T42" fmla="*/ 10 w 108"/>
                <a:gd name="T43" fmla="*/ 5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08">
                  <a:moveTo>
                    <a:pt x="50" y="2"/>
                  </a:moveTo>
                  <a:lnTo>
                    <a:pt x="54" y="0"/>
                  </a:lnTo>
                  <a:lnTo>
                    <a:pt x="58" y="2"/>
                  </a:lnTo>
                  <a:lnTo>
                    <a:pt x="106" y="50"/>
                  </a:lnTo>
                  <a:lnTo>
                    <a:pt x="108" y="54"/>
                  </a:lnTo>
                  <a:lnTo>
                    <a:pt x="106" y="58"/>
                  </a:lnTo>
                  <a:lnTo>
                    <a:pt x="58" y="106"/>
                  </a:lnTo>
                  <a:lnTo>
                    <a:pt x="54" y="108"/>
                  </a:lnTo>
                  <a:lnTo>
                    <a:pt x="50" y="106"/>
                  </a:lnTo>
                  <a:lnTo>
                    <a:pt x="2" y="58"/>
                  </a:lnTo>
                  <a:lnTo>
                    <a:pt x="0" y="54"/>
                  </a:lnTo>
                  <a:lnTo>
                    <a:pt x="2" y="50"/>
                  </a:lnTo>
                  <a:lnTo>
                    <a:pt x="50" y="2"/>
                  </a:lnTo>
                  <a:close/>
                  <a:moveTo>
                    <a:pt x="10" y="58"/>
                  </a:moveTo>
                  <a:lnTo>
                    <a:pt x="10" y="50"/>
                  </a:lnTo>
                  <a:lnTo>
                    <a:pt x="58" y="98"/>
                  </a:lnTo>
                  <a:lnTo>
                    <a:pt x="50" y="98"/>
                  </a:lnTo>
                  <a:lnTo>
                    <a:pt x="98" y="50"/>
                  </a:lnTo>
                  <a:lnTo>
                    <a:pt x="98" y="58"/>
                  </a:lnTo>
                  <a:lnTo>
                    <a:pt x="50" y="10"/>
                  </a:lnTo>
                  <a:lnTo>
                    <a:pt x="58" y="10"/>
                  </a:lnTo>
                  <a:lnTo>
                    <a:pt x="10" y="58"/>
                  </a:lnTo>
                  <a:close/>
                </a:path>
              </a:pathLst>
            </a:custGeom>
            <a:solidFill>
              <a:srgbClr val="4A7EBB"/>
            </a:solidFill>
            <a:ln w="1588">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6159" name="Rectangle 68"/>
            <p:cNvSpPr>
              <a:spLocks noChangeArrowheads="1"/>
            </p:cNvSpPr>
            <p:nvPr/>
          </p:nvSpPr>
          <p:spPr bwMode="auto">
            <a:xfrm>
              <a:off x="6548438" y="3114675"/>
              <a:ext cx="110219"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CT</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60" name="Freeform 69"/>
            <p:cNvSpPr>
              <a:spLocks/>
            </p:cNvSpPr>
            <p:nvPr/>
          </p:nvSpPr>
          <p:spPr bwMode="auto">
            <a:xfrm>
              <a:off x="6264275" y="3414713"/>
              <a:ext cx="271462" cy="28575"/>
            </a:xfrm>
            <a:custGeom>
              <a:avLst/>
              <a:gdLst>
                <a:gd name="T0" fmla="*/ 18 w 342"/>
                <a:gd name="T1" fmla="*/ 0 h 34"/>
                <a:gd name="T2" fmla="*/ 325 w 342"/>
                <a:gd name="T3" fmla="*/ 0 h 34"/>
                <a:gd name="T4" fmla="*/ 331 w 342"/>
                <a:gd name="T5" fmla="*/ 0 h 34"/>
                <a:gd name="T6" fmla="*/ 336 w 342"/>
                <a:gd name="T7" fmla="*/ 4 h 34"/>
                <a:gd name="T8" fmla="*/ 340 w 342"/>
                <a:gd name="T9" fmla="*/ 9 h 34"/>
                <a:gd name="T10" fmla="*/ 342 w 342"/>
                <a:gd name="T11" fmla="*/ 17 h 34"/>
                <a:gd name="T12" fmla="*/ 340 w 342"/>
                <a:gd name="T13" fmla="*/ 23 h 34"/>
                <a:gd name="T14" fmla="*/ 336 w 342"/>
                <a:gd name="T15" fmla="*/ 28 h 34"/>
                <a:gd name="T16" fmla="*/ 331 w 342"/>
                <a:gd name="T17" fmla="*/ 32 h 34"/>
                <a:gd name="T18" fmla="*/ 325 w 342"/>
                <a:gd name="T19" fmla="*/ 34 h 34"/>
                <a:gd name="T20" fmla="*/ 18 w 342"/>
                <a:gd name="T21" fmla="*/ 34 h 34"/>
                <a:gd name="T22" fmla="*/ 10 w 342"/>
                <a:gd name="T23" fmla="*/ 32 h 34"/>
                <a:gd name="T24" fmla="*/ 4 w 342"/>
                <a:gd name="T25" fmla="*/ 28 h 34"/>
                <a:gd name="T26" fmla="*/ 0 w 342"/>
                <a:gd name="T27" fmla="*/ 23 h 34"/>
                <a:gd name="T28" fmla="*/ 0 w 342"/>
                <a:gd name="T29" fmla="*/ 17 h 34"/>
                <a:gd name="T30" fmla="*/ 0 w 342"/>
                <a:gd name="T31" fmla="*/ 9 h 34"/>
                <a:gd name="T32" fmla="*/ 4 w 342"/>
                <a:gd name="T33" fmla="*/ 4 h 34"/>
                <a:gd name="T34" fmla="*/ 10 w 342"/>
                <a:gd name="T35" fmla="*/ 0 h 34"/>
                <a:gd name="T36" fmla="*/ 18 w 342"/>
                <a:gd name="T37" fmla="*/ 0 h 34"/>
                <a:gd name="T38" fmla="*/ 18 w 342"/>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34">
                  <a:moveTo>
                    <a:pt x="18" y="0"/>
                  </a:moveTo>
                  <a:lnTo>
                    <a:pt x="325" y="0"/>
                  </a:lnTo>
                  <a:lnTo>
                    <a:pt x="331" y="0"/>
                  </a:lnTo>
                  <a:lnTo>
                    <a:pt x="336" y="4"/>
                  </a:lnTo>
                  <a:lnTo>
                    <a:pt x="340" y="9"/>
                  </a:lnTo>
                  <a:lnTo>
                    <a:pt x="342" y="17"/>
                  </a:lnTo>
                  <a:lnTo>
                    <a:pt x="340" y="23"/>
                  </a:lnTo>
                  <a:lnTo>
                    <a:pt x="336" y="28"/>
                  </a:lnTo>
                  <a:lnTo>
                    <a:pt x="331" y="32"/>
                  </a:lnTo>
                  <a:lnTo>
                    <a:pt x="325" y="34"/>
                  </a:lnTo>
                  <a:lnTo>
                    <a:pt x="18" y="34"/>
                  </a:lnTo>
                  <a:lnTo>
                    <a:pt x="10" y="32"/>
                  </a:lnTo>
                  <a:lnTo>
                    <a:pt x="4" y="28"/>
                  </a:lnTo>
                  <a:lnTo>
                    <a:pt x="0" y="23"/>
                  </a:lnTo>
                  <a:lnTo>
                    <a:pt x="0" y="17"/>
                  </a:lnTo>
                  <a:lnTo>
                    <a:pt x="0" y="9"/>
                  </a:lnTo>
                  <a:lnTo>
                    <a:pt x="4" y="4"/>
                  </a:lnTo>
                  <a:lnTo>
                    <a:pt x="10" y="0"/>
                  </a:lnTo>
                  <a:lnTo>
                    <a:pt x="18" y="0"/>
                  </a:lnTo>
                  <a:lnTo>
                    <a:pt x="18" y="0"/>
                  </a:lnTo>
                  <a:close/>
                </a:path>
              </a:pathLst>
            </a:custGeom>
            <a:solidFill>
              <a:srgbClr val="BE4B48"/>
            </a:solidFill>
            <a:ln w="1588">
              <a:solidFill>
                <a:srgbClr val="BE4B48"/>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6161" name="Rectangle 70"/>
            <p:cNvSpPr>
              <a:spLocks noChangeArrowheads="1"/>
            </p:cNvSpPr>
            <p:nvPr/>
          </p:nvSpPr>
          <p:spPr bwMode="auto">
            <a:xfrm>
              <a:off x="6361113" y="3390900"/>
              <a:ext cx="76200" cy="7620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162" name="Freeform 71"/>
            <p:cNvSpPr>
              <a:spLocks noEditPoints="1"/>
            </p:cNvSpPr>
            <p:nvPr/>
          </p:nvSpPr>
          <p:spPr bwMode="auto">
            <a:xfrm>
              <a:off x="6356350" y="3386138"/>
              <a:ext cx="85725" cy="85725"/>
            </a:xfrm>
            <a:custGeom>
              <a:avLst/>
              <a:gdLst>
                <a:gd name="T0" fmla="*/ 0 w 108"/>
                <a:gd name="T1" fmla="*/ 6 h 108"/>
                <a:gd name="T2" fmla="*/ 0 w 108"/>
                <a:gd name="T3" fmla="*/ 0 h 108"/>
                <a:gd name="T4" fmla="*/ 6 w 108"/>
                <a:gd name="T5" fmla="*/ 0 h 108"/>
                <a:gd name="T6" fmla="*/ 102 w 108"/>
                <a:gd name="T7" fmla="*/ 0 h 108"/>
                <a:gd name="T8" fmla="*/ 106 w 108"/>
                <a:gd name="T9" fmla="*/ 0 h 108"/>
                <a:gd name="T10" fmla="*/ 108 w 108"/>
                <a:gd name="T11" fmla="*/ 6 h 108"/>
                <a:gd name="T12" fmla="*/ 108 w 108"/>
                <a:gd name="T13" fmla="*/ 102 h 108"/>
                <a:gd name="T14" fmla="*/ 106 w 108"/>
                <a:gd name="T15" fmla="*/ 106 h 108"/>
                <a:gd name="T16" fmla="*/ 102 w 108"/>
                <a:gd name="T17" fmla="*/ 108 h 108"/>
                <a:gd name="T18" fmla="*/ 6 w 108"/>
                <a:gd name="T19" fmla="*/ 108 h 108"/>
                <a:gd name="T20" fmla="*/ 0 w 108"/>
                <a:gd name="T21" fmla="*/ 106 h 108"/>
                <a:gd name="T22" fmla="*/ 0 w 108"/>
                <a:gd name="T23" fmla="*/ 102 h 108"/>
                <a:gd name="T24" fmla="*/ 0 w 108"/>
                <a:gd name="T25" fmla="*/ 6 h 108"/>
                <a:gd name="T26" fmla="*/ 12 w 108"/>
                <a:gd name="T27" fmla="*/ 102 h 108"/>
                <a:gd name="T28" fmla="*/ 6 w 108"/>
                <a:gd name="T29" fmla="*/ 96 h 108"/>
                <a:gd name="T30" fmla="*/ 102 w 108"/>
                <a:gd name="T31" fmla="*/ 96 h 108"/>
                <a:gd name="T32" fmla="*/ 96 w 108"/>
                <a:gd name="T33" fmla="*/ 102 h 108"/>
                <a:gd name="T34" fmla="*/ 96 w 108"/>
                <a:gd name="T35" fmla="*/ 6 h 108"/>
                <a:gd name="T36" fmla="*/ 102 w 108"/>
                <a:gd name="T37" fmla="*/ 12 h 108"/>
                <a:gd name="T38" fmla="*/ 6 w 108"/>
                <a:gd name="T39" fmla="*/ 12 h 108"/>
                <a:gd name="T40" fmla="*/ 12 w 108"/>
                <a:gd name="T41" fmla="*/ 6 h 108"/>
                <a:gd name="T42" fmla="*/ 12 w 108"/>
                <a:gd name="T43"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08">
                  <a:moveTo>
                    <a:pt x="0" y="6"/>
                  </a:moveTo>
                  <a:lnTo>
                    <a:pt x="0" y="0"/>
                  </a:lnTo>
                  <a:lnTo>
                    <a:pt x="6" y="0"/>
                  </a:lnTo>
                  <a:lnTo>
                    <a:pt x="102" y="0"/>
                  </a:lnTo>
                  <a:lnTo>
                    <a:pt x="106" y="0"/>
                  </a:lnTo>
                  <a:lnTo>
                    <a:pt x="108" y="6"/>
                  </a:lnTo>
                  <a:lnTo>
                    <a:pt x="108" y="102"/>
                  </a:lnTo>
                  <a:lnTo>
                    <a:pt x="106" y="106"/>
                  </a:lnTo>
                  <a:lnTo>
                    <a:pt x="102" y="108"/>
                  </a:lnTo>
                  <a:lnTo>
                    <a:pt x="6" y="108"/>
                  </a:lnTo>
                  <a:lnTo>
                    <a:pt x="0" y="106"/>
                  </a:lnTo>
                  <a:lnTo>
                    <a:pt x="0" y="102"/>
                  </a:lnTo>
                  <a:lnTo>
                    <a:pt x="0" y="6"/>
                  </a:lnTo>
                  <a:close/>
                  <a:moveTo>
                    <a:pt x="12" y="102"/>
                  </a:moveTo>
                  <a:lnTo>
                    <a:pt x="6" y="96"/>
                  </a:lnTo>
                  <a:lnTo>
                    <a:pt x="102" y="96"/>
                  </a:lnTo>
                  <a:lnTo>
                    <a:pt x="96" y="102"/>
                  </a:lnTo>
                  <a:lnTo>
                    <a:pt x="96" y="6"/>
                  </a:lnTo>
                  <a:lnTo>
                    <a:pt x="102" y="12"/>
                  </a:lnTo>
                  <a:lnTo>
                    <a:pt x="6" y="12"/>
                  </a:lnTo>
                  <a:lnTo>
                    <a:pt x="12" y="6"/>
                  </a:lnTo>
                  <a:lnTo>
                    <a:pt x="12" y="102"/>
                  </a:lnTo>
                  <a:close/>
                </a:path>
              </a:pathLst>
            </a:custGeom>
            <a:solidFill>
              <a:srgbClr val="BE4B48"/>
            </a:solidFill>
            <a:ln w="1588">
              <a:solidFill>
                <a:srgbClr val="BE4B48"/>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6163" name="Rectangle 72"/>
            <p:cNvSpPr>
              <a:spLocks noChangeArrowheads="1"/>
            </p:cNvSpPr>
            <p:nvPr/>
          </p:nvSpPr>
          <p:spPr bwMode="auto">
            <a:xfrm>
              <a:off x="6548438" y="3344863"/>
              <a:ext cx="122335"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NY</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64" name="Freeform 73"/>
            <p:cNvSpPr>
              <a:spLocks/>
            </p:cNvSpPr>
            <p:nvPr/>
          </p:nvSpPr>
          <p:spPr bwMode="auto">
            <a:xfrm>
              <a:off x="6264275" y="3644900"/>
              <a:ext cx="271462" cy="28575"/>
            </a:xfrm>
            <a:custGeom>
              <a:avLst/>
              <a:gdLst>
                <a:gd name="T0" fmla="*/ 18 w 342"/>
                <a:gd name="T1" fmla="*/ 0 h 34"/>
                <a:gd name="T2" fmla="*/ 325 w 342"/>
                <a:gd name="T3" fmla="*/ 0 h 34"/>
                <a:gd name="T4" fmla="*/ 331 w 342"/>
                <a:gd name="T5" fmla="*/ 0 h 34"/>
                <a:gd name="T6" fmla="*/ 336 w 342"/>
                <a:gd name="T7" fmla="*/ 3 h 34"/>
                <a:gd name="T8" fmla="*/ 340 w 342"/>
                <a:gd name="T9" fmla="*/ 9 h 34"/>
                <a:gd name="T10" fmla="*/ 342 w 342"/>
                <a:gd name="T11" fmla="*/ 17 h 34"/>
                <a:gd name="T12" fmla="*/ 340 w 342"/>
                <a:gd name="T13" fmla="*/ 23 h 34"/>
                <a:gd name="T14" fmla="*/ 336 w 342"/>
                <a:gd name="T15" fmla="*/ 28 h 34"/>
                <a:gd name="T16" fmla="*/ 331 w 342"/>
                <a:gd name="T17" fmla="*/ 32 h 34"/>
                <a:gd name="T18" fmla="*/ 325 w 342"/>
                <a:gd name="T19" fmla="*/ 34 h 34"/>
                <a:gd name="T20" fmla="*/ 18 w 342"/>
                <a:gd name="T21" fmla="*/ 34 h 34"/>
                <a:gd name="T22" fmla="*/ 10 w 342"/>
                <a:gd name="T23" fmla="*/ 32 h 34"/>
                <a:gd name="T24" fmla="*/ 4 w 342"/>
                <a:gd name="T25" fmla="*/ 28 h 34"/>
                <a:gd name="T26" fmla="*/ 0 w 342"/>
                <a:gd name="T27" fmla="*/ 23 h 34"/>
                <a:gd name="T28" fmla="*/ 0 w 342"/>
                <a:gd name="T29" fmla="*/ 17 h 34"/>
                <a:gd name="T30" fmla="*/ 0 w 342"/>
                <a:gd name="T31" fmla="*/ 9 h 34"/>
                <a:gd name="T32" fmla="*/ 4 w 342"/>
                <a:gd name="T33" fmla="*/ 3 h 34"/>
                <a:gd name="T34" fmla="*/ 10 w 342"/>
                <a:gd name="T35" fmla="*/ 0 h 34"/>
                <a:gd name="T36" fmla="*/ 18 w 342"/>
                <a:gd name="T37" fmla="*/ 0 h 34"/>
                <a:gd name="T38" fmla="*/ 18 w 342"/>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34">
                  <a:moveTo>
                    <a:pt x="18" y="0"/>
                  </a:moveTo>
                  <a:lnTo>
                    <a:pt x="325" y="0"/>
                  </a:lnTo>
                  <a:lnTo>
                    <a:pt x="331" y="0"/>
                  </a:lnTo>
                  <a:lnTo>
                    <a:pt x="336" y="3"/>
                  </a:lnTo>
                  <a:lnTo>
                    <a:pt x="340" y="9"/>
                  </a:lnTo>
                  <a:lnTo>
                    <a:pt x="342" y="17"/>
                  </a:lnTo>
                  <a:lnTo>
                    <a:pt x="340" y="23"/>
                  </a:lnTo>
                  <a:lnTo>
                    <a:pt x="336" y="28"/>
                  </a:lnTo>
                  <a:lnTo>
                    <a:pt x="331" y="32"/>
                  </a:lnTo>
                  <a:lnTo>
                    <a:pt x="325" y="34"/>
                  </a:lnTo>
                  <a:lnTo>
                    <a:pt x="18" y="34"/>
                  </a:lnTo>
                  <a:lnTo>
                    <a:pt x="10" y="32"/>
                  </a:lnTo>
                  <a:lnTo>
                    <a:pt x="4" y="28"/>
                  </a:lnTo>
                  <a:lnTo>
                    <a:pt x="0" y="23"/>
                  </a:lnTo>
                  <a:lnTo>
                    <a:pt x="0" y="17"/>
                  </a:lnTo>
                  <a:lnTo>
                    <a:pt x="0" y="9"/>
                  </a:lnTo>
                  <a:lnTo>
                    <a:pt x="4" y="3"/>
                  </a:lnTo>
                  <a:lnTo>
                    <a:pt x="10" y="0"/>
                  </a:lnTo>
                  <a:lnTo>
                    <a:pt x="18" y="0"/>
                  </a:lnTo>
                  <a:lnTo>
                    <a:pt x="18" y="0"/>
                  </a:lnTo>
                  <a:close/>
                </a:path>
              </a:pathLst>
            </a:custGeom>
            <a:solidFill>
              <a:srgbClr val="98B954"/>
            </a:solidFill>
            <a:ln w="1588">
              <a:solidFill>
                <a:srgbClr val="98B954"/>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6165" name="Freeform 74"/>
            <p:cNvSpPr>
              <a:spLocks/>
            </p:cNvSpPr>
            <p:nvPr/>
          </p:nvSpPr>
          <p:spPr bwMode="auto">
            <a:xfrm>
              <a:off x="6361113" y="3619500"/>
              <a:ext cx="76200" cy="76200"/>
            </a:xfrm>
            <a:custGeom>
              <a:avLst/>
              <a:gdLst>
                <a:gd name="T0" fmla="*/ 48 w 96"/>
                <a:gd name="T1" fmla="*/ 0 h 96"/>
                <a:gd name="T2" fmla="*/ 96 w 96"/>
                <a:gd name="T3" fmla="*/ 96 h 96"/>
                <a:gd name="T4" fmla="*/ 0 w 96"/>
                <a:gd name="T5" fmla="*/ 96 h 96"/>
                <a:gd name="T6" fmla="*/ 48 w 96"/>
                <a:gd name="T7" fmla="*/ 0 h 96"/>
              </a:gdLst>
              <a:ahLst/>
              <a:cxnLst>
                <a:cxn ang="0">
                  <a:pos x="T0" y="T1"/>
                </a:cxn>
                <a:cxn ang="0">
                  <a:pos x="T2" y="T3"/>
                </a:cxn>
                <a:cxn ang="0">
                  <a:pos x="T4" y="T5"/>
                </a:cxn>
                <a:cxn ang="0">
                  <a:pos x="T6" y="T7"/>
                </a:cxn>
              </a:cxnLst>
              <a:rect l="0" t="0" r="r" b="b"/>
              <a:pathLst>
                <a:path w="96" h="96">
                  <a:moveTo>
                    <a:pt x="48" y="0"/>
                  </a:moveTo>
                  <a:lnTo>
                    <a:pt x="96" y="96"/>
                  </a:lnTo>
                  <a:lnTo>
                    <a:pt x="0" y="96"/>
                  </a:lnTo>
                  <a:lnTo>
                    <a:pt x="48" y="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166" name="Freeform 75"/>
            <p:cNvSpPr>
              <a:spLocks noEditPoints="1"/>
            </p:cNvSpPr>
            <p:nvPr/>
          </p:nvSpPr>
          <p:spPr bwMode="auto">
            <a:xfrm>
              <a:off x="6356350" y="3614738"/>
              <a:ext cx="85725" cy="85725"/>
            </a:xfrm>
            <a:custGeom>
              <a:avLst/>
              <a:gdLst>
                <a:gd name="T0" fmla="*/ 48 w 108"/>
                <a:gd name="T1" fmla="*/ 4 h 108"/>
                <a:gd name="T2" fmla="*/ 54 w 108"/>
                <a:gd name="T3" fmla="*/ 0 h 108"/>
                <a:gd name="T4" fmla="*/ 60 w 108"/>
                <a:gd name="T5" fmla="*/ 4 h 108"/>
                <a:gd name="T6" fmla="*/ 108 w 108"/>
                <a:gd name="T7" fmla="*/ 100 h 108"/>
                <a:gd name="T8" fmla="*/ 106 w 108"/>
                <a:gd name="T9" fmla="*/ 106 h 108"/>
                <a:gd name="T10" fmla="*/ 102 w 108"/>
                <a:gd name="T11" fmla="*/ 108 h 108"/>
                <a:gd name="T12" fmla="*/ 6 w 108"/>
                <a:gd name="T13" fmla="*/ 108 h 108"/>
                <a:gd name="T14" fmla="*/ 0 w 108"/>
                <a:gd name="T15" fmla="*/ 106 h 108"/>
                <a:gd name="T16" fmla="*/ 0 w 108"/>
                <a:gd name="T17" fmla="*/ 100 h 108"/>
                <a:gd name="T18" fmla="*/ 48 w 108"/>
                <a:gd name="T19" fmla="*/ 4 h 108"/>
                <a:gd name="T20" fmla="*/ 12 w 108"/>
                <a:gd name="T21" fmla="*/ 106 h 108"/>
                <a:gd name="T22" fmla="*/ 6 w 108"/>
                <a:gd name="T23" fmla="*/ 96 h 108"/>
                <a:gd name="T24" fmla="*/ 102 w 108"/>
                <a:gd name="T25" fmla="*/ 96 h 108"/>
                <a:gd name="T26" fmla="*/ 96 w 108"/>
                <a:gd name="T27" fmla="*/ 106 h 108"/>
                <a:gd name="T28" fmla="*/ 48 w 108"/>
                <a:gd name="T29" fmla="*/ 10 h 108"/>
                <a:gd name="T30" fmla="*/ 60 w 108"/>
                <a:gd name="T31" fmla="*/ 10 h 108"/>
                <a:gd name="T32" fmla="*/ 12 w 108"/>
                <a:gd name="T33"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08">
                  <a:moveTo>
                    <a:pt x="48" y="4"/>
                  </a:moveTo>
                  <a:lnTo>
                    <a:pt x="54" y="0"/>
                  </a:lnTo>
                  <a:lnTo>
                    <a:pt x="60" y="4"/>
                  </a:lnTo>
                  <a:lnTo>
                    <a:pt x="108" y="100"/>
                  </a:lnTo>
                  <a:lnTo>
                    <a:pt x="106" y="106"/>
                  </a:lnTo>
                  <a:lnTo>
                    <a:pt x="102" y="108"/>
                  </a:lnTo>
                  <a:lnTo>
                    <a:pt x="6" y="108"/>
                  </a:lnTo>
                  <a:lnTo>
                    <a:pt x="0" y="106"/>
                  </a:lnTo>
                  <a:lnTo>
                    <a:pt x="0" y="100"/>
                  </a:lnTo>
                  <a:lnTo>
                    <a:pt x="48" y="4"/>
                  </a:lnTo>
                  <a:close/>
                  <a:moveTo>
                    <a:pt x="12" y="106"/>
                  </a:moveTo>
                  <a:lnTo>
                    <a:pt x="6" y="96"/>
                  </a:lnTo>
                  <a:lnTo>
                    <a:pt x="102" y="96"/>
                  </a:lnTo>
                  <a:lnTo>
                    <a:pt x="96" y="106"/>
                  </a:lnTo>
                  <a:lnTo>
                    <a:pt x="48" y="10"/>
                  </a:lnTo>
                  <a:lnTo>
                    <a:pt x="60" y="10"/>
                  </a:lnTo>
                  <a:lnTo>
                    <a:pt x="12" y="106"/>
                  </a:lnTo>
                  <a:close/>
                </a:path>
              </a:pathLst>
            </a:custGeom>
            <a:solidFill>
              <a:srgbClr val="98B954"/>
            </a:solidFill>
            <a:ln w="1588">
              <a:solidFill>
                <a:srgbClr val="98B954"/>
              </a:solidFill>
              <a:prstDash val="solid"/>
              <a:round/>
              <a:headEnd/>
              <a:tailEnd/>
            </a:ln>
          </p:spPr>
          <p:txBody>
            <a:bodyPr vert="horz" wrap="square" lIns="91440" tIns="45720" rIns="91440" bIns="45720" numCol="1" anchor="t" anchorCtr="0" compatLnSpc="1">
              <a:prstTxWarp prst="textNoShape">
                <a:avLst/>
              </a:prstTxWarp>
            </a:bodyPr>
            <a:lstStyle/>
            <a:p>
              <a:endParaRPr lang="en-US" sz="4400"/>
            </a:p>
          </p:txBody>
        </p:sp>
        <p:sp>
          <p:nvSpPr>
            <p:cNvPr id="6167" name="Rectangle 76"/>
            <p:cNvSpPr>
              <a:spLocks noChangeArrowheads="1"/>
            </p:cNvSpPr>
            <p:nvPr/>
          </p:nvSpPr>
          <p:spPr bwMode="auto">
            <a:xfrm>
              <a:off x="6548438" y="3573463"/>
              <a:ext cx="154395" cy="12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Calibri" pitchFamily="34" charset="0"/>
                  <a:cs typeface="Arial" pitchFamily="34" charset="0"/>
                </a:rPr>
                <a:t>MA</a:t>
              </a:r>
              <a:endParaRPr kumimoji="0" lang="en-US" alt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6168" name="Rectangle 77"/>
            <p:cNvSpPr>
              <a:spLocks noChangeArrowheads="1"/>
            </p:cNvSpPr>
            <p:nvPr/>
          </p:nvSpPr>
          <p:spPr bwMode="auto">
            <a:xfrm>
              <a:off x="2286000" y="2057400"/>
              <a:ext cx="4572000" cy="2743200"/>
            </a:xfrm>
            <a:prstGeom prst="rect">
              <a:avLst/>
            </a:prstGeom>
            <a:noFill/>
            <a:ln w="9525">
              <a:solidFill>
                <a:srgbClr val="86868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grpSp>
      <p:sp>
        <p:nvSpPr>
          <p:cNvPr id="2" name="Title 1"/>
          <p:cNvSpPr>
            <a:spLocks noGrp="1"/>
          </p:cNvSpPr>
          <p:nvPr>
            <p:ph type="title"/>
          </p:nvPr>
        </p:nvSpPr>
        <p:spPr/>
        <p:txBody>
          <a:bodyPr/>
          <a:lstStyle/>
          <a:p>
            <a:r>
              <a:rPr lang="en-US" dirty="0" smtClean="0"/>
              <a:t>Imagine the Results…3</a:t>
            </a:r>
            <a:endParaRPr lang="en-US" dirty="0"/>
          </a:p>
        </p:txBody>
      </p:sp>
      <p:sp>
        <p:nvSpPr>
          <p:cNvPr id="5" name="TextBox 4"/>
          <p:cNvSpPr txBox="1"/>
          <p:nvPr/>
        </p:nvSpPr>
        <p:spPr>
          <a:xfrm>
            <a:off x="4465143" y="1676400"/>
            <a:ext cx="4450257" cy="830997"/>
          </a:xfrm>
          <a:prstGeom prst="rect">
            <a:avLst/>
          </a:prstGeom>
          <a:solidFill>
            <a:schemeClr val="bg1"/>
          </a:solidFill>
        </p:spPr>
        <p:txBody>
          <a:bodyPr wrap="none" rtlCol="0">
            <a:spAutoFit/>
          </a:bodyPr>
          <a:lstStyle/>
          <a:p>
            <a:pPr marL="285750" indent="-285750">
              <a:buFont typeface="Arial" panose="020B0604020202020204" pitchFamily="34" charset="0"/>
              <a:buChar char="•"/>
            </a:pPr>
            <a:r>
              <a:rPr lang="en-US" b="1" dirty="0" smtClean="0">
                <a:solidFill>
                  <a:srgbClr val="0066CC"/>
                </a:solidFill>
                <a:latin typeface="Arial" pitchFamily="34" charset="0"/>
                <a:cs typeface="Arial" pitchFamily="34" charset="0"/>
              </a:rPr>
              <a:t>What would you conclude?</a:t>
            </a:r>
          </a:p>
          <a:p>
            <a:pPr marL="285750" indent="-285750">
              <a:buFont typeface="Arial" panose="020B0604020202020204" pitchFamily="34" charset="0"/>
              <a:buChar char="•"/>
            </a:pPr>
            <a:r>
              <a:rPr lang="en-US" b="1" dirty="0" smtClean="0">
                <a:solidFill>
                  <a:srgbClr val="0066CC"/>
                </a:solidFill>
                <a:latin typeface="Arial" pitchFamily="34" charset="0"/>
                <a:cs typeface="Arial" pitchFamily="34" charset="0"/>
              </a:rPr>
              <a:t>How could you be wrong?</a:t>
            </a:r>
          </a:p>
        </p:txBody>
      </p:sp>
      <p:pic>
        <p:nvPicPr>
          <p:cNvPr id="7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029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Thinking</a:t>
            </a:r>
            <a:endParaRPr lang="en-US" dirty="0"/>
          </a:p>
        </p:txBody>
      </p:sp>
      <p:sp>
        <p:nvSpPr>
          <p:cNvPr id="3" name="Content Placeholder 2"/>
          <p:cNvSpPr>
            <a:spLocks noGrp="1"/>
          </p:cNvSpPr>
          <p:nvPr>
            <p:ph idx="1"/>
          </p:nvPr>
        </p:nvSpPr>
        <p:spPr/>
        <p:txBody>
          <a:bodyPr/>
          <a:lstStyle/>
          <a:p>
            <a:r>
              <a:rPr lang="en-US" dirty="0" smtClean="0"/>
              <a:t>Based on Campbell’s Validity Theory</a:t>
            </a:r>
          </a:p>
          <a:p>
            <a:pPr lvl="1"/>
            <a:r>
              <a:rPr lang="en-US" sz="2200" dirty="0"/>
              <a:t>Campbell, D.T. &amp; Stanley, J.C., 1963. Experimental and Quasi-Experimental Designs for Research on Teaching, in: Gage, N.L. (Ed.), Handbook of Research on Teaching, Publishing, Chicago.</a:t>
            </a:r>
          </a:p>
          <a:p>
            <a:pPr lvl="1"/>
            <a:r>
              <a:rPr lang="en-US" sz="2200" dirty="0"/>
              <a:t>Cook, T.D. &amp; Campbell, D.T. 1979. Quasi-Experimentation: Design and Analysis for Field Settings. Houghton Mifflin Company, Boston</a:t>
            </a:r>
            <a:r>
              <a:rPr lang="en-US" sz="2200" dirty="0" smtClean="0"/>
              <a:t>.</a:t>
            </a:r>
          </a:p>
          <a:p>
            <a:pPr lvl="1"/>
            <a:r>
              <a:rPr lang="en-US" sz="2200" dirty="0"/>
              <a:t>Shadish, W.R., Cook, T.D., &amp; Campbell, D.T. 2002. Experimental and Quasi-Experimental Designs for Generalized Causal Research. Houghton Mifflin Company, Boston</a:t>
            </a:r>
            <a:r>
              <a:rPr lang="en-US" sz="2200" dirty="0" smtClean="0"/>
              <a:t>.</a:t>
            </a:r>
          </a:p>
          <a:p>
            <a:pPr lvl="1"/>
            <a:r>
              <a:rPr lang="en-US" sz="2200" dirty="0" smtClean="0">
                <a:solidFill>
                  <a:srgbClr val="0066CC"/>
                </a:solidFill>
              </a:rPr>
              <a:t>Campbell, D.T. and Ross, L.H. (1968</a:t>
            </a:r>
            <a:r>
              <a:rPr lang="en-US" sz="2200" dirty="0">
                <a:solidFill>
                  <a:srgbClr val="0066CC"/>
                </a:solidFill>
              </a:rPr>
              <a:t>). The Connecticut Crackdown on Speeding: Time-Series Data </a:t>
            </a:r>
            <a:r>
              <a:rPr lang="en-US" sz="2200" dirty="0" smtClean="0">
                <a:solidFill>
                  <a:srgbClr val="0066CC"/>
                </a:solidFill>
              </a:rPr>
              <a:t>in Quasi-Experimental Analysis. Law </a:t>
            </a:r>
            <a:r>
              <a:rPr lang="en-US" sz="2200" dirty="0">
                <a:solidFill>
                  <a:srgbClr val="0066CC"/>
                </a:solidFill>
              </a:rPr>
              <a:t>&amp; Society </a:t>
            </a:r>
            <a:r>
              <a:rPr lang="en-US" sz="2200" dirty="0" smtClean="0">
                <a:solidFill>
                  <a:srgbClr val="0066CC"/>
                </a:solidFill>
              </a:rPr>
              <a:t>Review, 3, 1, 33-54</a:t>
            </a:r>
            <a:r>
              <a:rPr lang="en-US" sz="2200" dirty="0">
                <a:solidFill>
                  <a:srgbClr val="0066CC"/>
                </a:solidFill>
              </a:rPr>
              <a:t>.</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695203"/>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Thinking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Based on </a:t>
            </a:r>
            <a:r>
              <a:rPr lang="en-US" sz="2400" dirty="0">
                <a:solidFill>
                  <a:schemeClr val="accent2">
                    <a:lumMod val="60000"/>
                    <a:lumOff val="40000"/>
                  </a:schemeClr>
                </a:solidFill>
              </a:rPr>
              <a:t>E</a:t>
            </a:r>
            <a:r>
              <a:rPr lang="en-US" sz="2400" dirty="0" smtClean="0">
                <a:solidFill>
                  <a:schemeClr val="accent2">
                    <a:lumMod val="60000"/>
                    <a:lumOff val="40000"/>
                  </a:schemeClr>
                </a:solidFill>
              </a:rPr>
              <a:t>volutionary Epistemology</a:t>
            </a:r>
          </a:p>
          <a:p>
            <a:pPr lvl="1"/>
            <a:r>
              <a:rPr lang="en-US" dirty="0"/>
              <a:t>Popper, K., 1985. Evolutionary Epistemology, in: Miller, D.M. (Ed.), Popper selections, Publishing, Princeton, NJ, pp. 78-86</a:t>
            </a:r>
            <a:r>
              <a:rPr lang="en-US" dirty="0" smtClean="0"/>
              <a:t>.</a:t>
            </a:r>
          </a:p>
          <a:p>
            <a:pPr lvl="1"/>
            <a:r>
              <a:rPr lang="en-US" dirty="0"/>
              <a:t>Campbell, D.T., 1974. Evolutionary Epistemology, in: </a:t>
            </a:r>
            <a:r>
              <a:rPr lang="en-US" dirty="0" err="1"/>
              <a:t>Schilpp</a:t>
            </a:r>
            <a:r>
              <a:rPr lang="en-US" dirty="0"/>
              <a:t>, P.A. (Ed.), The Philosophy of Karl Popper, Publishing, LaSalle, IL</a:t>
            </a:r>
            <a:r>
              <a:rPr lang="en-US" dirty="0" smtClean="0"/>
              <a:t>.</a:t>
            </a:r>
          </a:p>
          <a:p>
            <a:r>
              <a:rPr lang="en-US" sz="2400" dirty="0" smtClean="0"/>
              <a:t>Knowledge evolves according to the rules of natural selection</a:t>
            </a:r>
          </a:p>
          <a:p>
            <a:pPr lvl="1"/>
            <a:r>
              <a:rPr lang="en-US" dirty="0" smtClean="0"/>
              <a:t>“blind” variation and selective retention (BVSR)</a:t>
            </a:r>
          </a:p>
          <a:p>
            <a:r>
              <a:rPr lang="en-US" sz="2400" dirty="0" smtClean="0"/>
              <a:t>Ideas survive that have the greatest “fitness” to their environment</a:t>
            </a:r>
          </a:p>
          <a:p>
            <a:r>
              <a:rPr lang="en-US" sz="2400" dirty="0" smtClean="0"/>
              <a:t>Validity refers to the degree to which an assertion you make (e.g., your hypothesis) can </a:t>
            </a:r>
            <a:r>
              <a:rPr lang="en-US" sz="2400" i="1" dirty="0" smtClean="0"/>
              <a:t>survive</a:t>
            </a:r>
            <a:r>
              <a:rPr lang="en-US" sz="2400" dirty="0" smtClean="0"/>
              <a:t> against alternative explanations</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058778"/>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Thinking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a:t>Campbell’s formulation of validity</a:t>
            </a:r>
          </a:p>
          <a:p>
            <a:pPr lvl="1"/>
            <a:r>
              <a:rPr lang="en-US" sz="2000" dirty="0"/>
              <a:t>In any study there are many </a:t>
            </a:r>
            <a:r>
              <a:rPr lang="en-US" sz="2000" dirty="0" smtClean="0"/>
              <a:t/>
            </a:r>
            <a:br>
              <a:rPr lang="en-US" sz="2000" dirty="0" smtClean="0"/>
            </a:br>
            <a:r>
              <a:rPr lang="en-US" sz="2000" dirty="0" smtClean="0"/>
              <a:t>assumptions/assertions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a:p>
            <a:pPr lvl="1"/>
            <a:r>
              <a:rPr lang="en-US" sz="2000" dirty="0" smtClean="0"/>
              <a:t>For each assertion, there may be many reasons you are wrong</a:t>
            </a:r>
          </a:p>
          <a:p>
            <a:pPr lvl="2"/>
            <a:r>
              <a:rPr lang="en-US" sz="2000" dirty="0" smtClean="0"/>
              <a:t>These are called “threats” to the validity of the assertion</a:t>
            </a:r>
          </a:p>
          <a:p>
            <a:pPr lvl="1"/>
            <a:r>
              <a:rPr lang="en-US" sz="2000" dirty="0" smtClean="0"/>
              <a:t>You establish greater validity in your research when you “rule out” or minimize the more plausible “threats” to validity or plausible alternative explanations to your assertions</a:t>
            </a:r>
            <a:endParaRPr lang="en-US" dirty="0" smtClean="0"/>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609600"/>
            <a:ext cx="6705600" cy="420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9253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ipe(down)">
                                      <p:cBhvr>
                                        <p:cTn id="15" dur="5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Thinking (</a:t>
            </a:r>
            <a:r>
              <a:rPr lang="en-US" dirty="0" err="1"/>
              <a:t>cont</a:t>
            </a:r>
            <a:r>
              <a:rPr lang="en-US" dirty="0"/>
              <a:t>)</a:t>
            </a:r>
          </a:p>
        </p:txBody>
      </p:sp>
      <p:sp>
        <p:nvSpPr>
          <p:cNvPr id="3" name="Content Placeholder 2"/>
          <p:cNvSpPr>
            <a:spLocks noGrp="1"/>
          </p:cNvSpPr>
          <p:nvPr>
            <p:ph idx="1"/>
          </p:nvPr>
        </p:nvSpPr>
        <p:spPr/>
        <p:txBody>
          <a:bodyPr/>
          <a:lstStyle/>
          <a:p>
            <a:r>
              <a:rPr lang="en-US" dirty="0" smtClean="0"/>
              <a:t>Summary</a:t>
            </a:r>
          </a:p>
          <a:p>
            <a:pPr lvl="1"/>
            <a:r>
              <a:rPr lang="en-US" dirty="0" smtClean="0"/>
              <a:t>Present realistic and engaging problem or issue</a:t>
            </a:r>
          </a:p>
          <a:p>
            <a:pPr lvl="1"/>
            <a:r>
              <a:rPr lang="en-US" dirty="0" smtClean="0"/>
              <a:t>Focus on a specific type of assertion related to a validity</a:t>
            </a:r>
          </a:p>
          <a:p>
            <a:pPr lvl="1"/>
            <a:r>
              <a:rPr lang="en-US" dirty="0" smtClean="0"/>
              <a:t>Present </a:t>
            </a:r>
            <a:r>
              <a:rPr lang="en-US" dirty="0" smtClean="0"/>
              <a:t>one </a:t>
            </a:r>
            <a:r>
              <a:rPr lang="en-US" dirty="0" smtClean="0"/>
              <a:t>scenario and ask </a:t>
            </a:r>
          </a:p>
          <a:p>
            <a:pPr lvl="2"/>
            <a:r>
              <a:rPr lang="en-US" dirty="0" smtClean="0"/>
              <a:t>What would you conclude?</a:t>
            </a:r>
          </a:p>
          <a:p>
            <a:pPr lvl="2"/>
            <a:r>
              <a:rPr lang="en-US" dirty="0" smtClean="0"/>
              <a:t>How could you be wrong?</a:t>
            </a:r>
          </a:p>
          <a:p>
            <a:pPr lvl="1"/>
            <a:r>
              <a:rPr lang="en-US" dirty="0" smtClean="0"/>
              <a:t>Then present feedback that might change the conclusions or alternative explanations</a:t>
            </a:r>
          </a:p>
          <a:p>
            <a:pPr lvl="1"/>
            <a:r>
              <a:rPr lang="en-US" dirty="0" smtClean="0"/>
              <a:t>Do for several iterations</a:t>
            </a:r>
          </a:p>
          <a:p>
            <a:r>
              <a:rPr lang="en-US" dirty="0" smtClean="0"/>
              <a:t>We need a library of examples for all validity types</a:t>
            </a:r>
          </a:p>
          <a:p>
            <a:pPr marL="914400" lvl="2" indent="0">
              <a:buNone/>
            </a:pPr>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430" b="14430"/>
          <a:stretch/>
        </p:blipFill>
        <p:spPr bwMode="auto">
          <a:xfrm>
            <a:off x="8353425" y="10544"/>
            <a:ext cx="790575" cy="48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8384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Active Learning in Teaching Research Methods</a:t>
            </a:r>
            <a:endParaRPr lang="en-US" dirty="0"/>
          </a:p>
        </p:txBody>
      </p:sp>
    </p:spTree>
    <p:extLst>
      <p:ext uri="{BB962C8B-B14F-4D97-AF65-F5344CB8AC3E}">
        <p14:creationId xmlns:p14="http://schemas.microsoft.com/office/powerpoint/2010/main" val="3201344041"/>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Have shown four ways to use active learning</a:t>
            </a:r>
          </a:p>
          <a:p>
            <a:pPr lvl="1"/>
            <a:r>
              <a:rPr lang="en-US" dirty="0" smtClean="0"/>
              <a:t>Engagement Activities</a:t>
            </a:r>
          </a:p>
          <a:p>
            <a:pPr lvl="1"/>
            <a:r>
              <a:rPr lang="en-US" dirty="0" smtClean="0"/>
              <a:t>Role Play Simulations</a:t>
            </a:r>
          </a:p>
          <a:p>
            <a:pPr lvl="1"/>
            <a:r>
              <a:rPr lang="en-US" dirty="0" smtClean="0"/>
              <a:t>Dice Rolling Simulations</a:t>
            </a:r>
          </a:p>
          <a:p>
            <a:pPr lvl="1"/>
            <a:r>
              <a:rPr lang="en-US" dirty="0" smtClean="0"/>
              <a:t>Validity Thinking Scenarios</a:t>
            </a:r>
          </a:p>
          <a:p>
            <a:r>
              <a:rPr lang="en-US" dirty="0" smtClean="0"/>
              <a:t>The importance of context</a:t>
            </a:r>
          </a:p>
          <a:p>
            <a:pPr lvl="1"/>
            <a:r>
              <a:rPr lang="en-US" dirty="0" smtClean="0"/>
              <a:t>Knowing when to use and when not to use</a:t>
            </a:r>
          </a:p>
          <a:p>
            <a:pPr lvl="1"/>
            <a:r>
              <a:rPr lang="en-US" dirty="0" smtClean="0"/>
              <a:t>Level of student ability</a:t>
            </a:r>
          </a:p>
          <a:p>
            <a:pPr lvl="1"/>
            <a:r>
              <a:rPr lang="en-US" dirty="0" smtClean="0"/>
              <a:t>Time available (part of a class to a semester)</a:t>
            </a:r>
          </a:p>
          <a:p>
            <a:r>
              <a:rPr lang="en-US" dirty="0" smtClean="0"/>
              <a:t>An invitation</a:t>
            </a:r>
          </a:p>
          <a:p>
            <a:pPr lvl="1"/>
            <a:r>
              <a:rPr lang="en-US" dirty="0" smtClean="0"/>
              <a:t>Help develop resources for each of these four types of active learning approaches to research methods</a:t>
            </a:r>
            <a:endParaRPr lang="en-US" dirty="0"/>
          </a:p>
        </p:txBody>
      </p:sp>
    </p:spTree>
    <p:extLst>
      <p:ext uri="{BB962C8B-B14F-4D97-AF65-F5344CB8AC3E}">
        <p14:creationId xmlns:p14="http://schemas.microsoft.com/office/powerpoint/2010/main" val="22399989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left)">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Web-Based Resources</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www.socialresearchmethods.net/Presentations/NITOP2015.htm</a:t>
            </a:r>
            <a:endParaRPr lang="en-US" dirty="0" smtClean="0"/>
          </a:p>
          <a:p>
            <a:pPr lvl="1"/>
            <a:r>
              <a:rPr lang="en-US" sz="1800" dirty="0" smtClean="0"/>
              <a:t>A complete set of resources for this workshop, including</a:t>
            </a:r>
          </a:p>
          <a:p>
            <a:pPr lvl="2"/>
            <a:r>
              <a:rPr lang="en-US" sz="1800" dirty="0" smtClean="0"/>
              <a:t>Presentation </a:t>
            </a:r>
            <a:r>
              <a:rPr lang="en-US" sz="1800" dirty="0"/>
              <a:t>(</a:t>
            </a:r>
            <a:r>
              <a:rPr lang="en-US" sz="1800" dirty="0" err="1"/>
              <a:t>Powerpoint</a:t>
            </a:r>
            <a:r>
              <a:rPr lang="en-US" sz="1800" dirty="0"/>
              <a:t>)</a:t>
            </a:r>
          </a:p>
          <a:p>
            <a:pPr lvl="2"/>
            <a:r>
              <a:rPr lang="en-US" sz="1800" dirty="0" smtClean="0"/>
              <a:t>Handout </a:t>
            </a:r>
            <a:r>
              <a:rPr lang="en-US" sz="1800" dirty="0"/>
              <a:t>(Microsoft Word)</a:t>
            </a:r>
          </a:p>
          <a:p>
            <a:pPr lvl="2"/>
            <a:r>
              <a:rPr lang="en-US" sz="1800" dirty="0" smtClean="0"/>
              <a:t>Abstract </a:t>
            </a:r>
            <a:r>
              <a:rPr lang="en-US" sz="1800" dirty="0"/>
              <a:t>(Microsoft Word)</a:t>
            </a:r>
          </a:p>
          <a:p>
            <a:pPr lvl="2"/>
            <a:r>
              <a:rPr lang="en-US" sz="1800" dirty="0" smtClean="0"/>
              <a:t>Research </a:t>
            </a:r>
            <a:r>
              <a:rPr lang="en-US" sz="1800" dirty="0"/>
              <a:t>Methods Role Play Manual (Microsoft Word) </a:t>
            </a:r>
          </a:p>
          <a:p>
            <a:pPr lvl="3"/>
            <a:r>
              <a:rPr lang="en-US" sz="1600" dirty="0" smtClean="0"/>
              <a:t>A complete semester-long role play of a research study of the effects of the </a:t>
            </a:r>
            <a:r>
              <a:rPr lang="en-US" sz="1600" dirty="0" err="1" smtClean="0"/>
              <a:t>the</a:t>
            </a:r>
            <a:r>
              <a:rPr lang="en-US" sz="1600" dirty="0" smtClean="0"/>
              <a:t> comparative efficacy of two prevalent forms of treatment, inpatient and outpatient, for persons with dependence on cocaine </a:t>
            </a:r>
          </a:p>
          <a:p>
            <a:pPr lvl="2"/>
            <a:r>
              <a:rPr lang="en-US" sz="1800" dirty="0" smtClean="0"/>
              <a:t>Simulations </a:t>
            </a:r>
            <a:r>
              <a:rPr lang="en-US" sz="1800" dirty="0"/>
              <a:t>for Research Design (Microsoft Word)</a:t>
            </a:r>
          </a:p>
          <a:p>
            <a:pPr lvl="3"/>
            <a:r>
              <a:rPr lang="en-US" sz="1600" dirty="0" smtClean="0"/>
              <a:t>A </a:t>
            </a:r>
            <a:r>
              <a:rPr lang="en-US" sz="1600" dirty="0"/>
              <a:t>comprehensive manual of both dice rolling and computer-based (Minitab) simulations that address five major topics in research methods</a:t>
            </a:r>
          </a:p>
          <a:p>
            <a:pPr lvl="4"/>
            <a:r>
              <a:rPr lang="en-US" sz="1200" dirty="0" smtClean="0"/>
              <a:t>Data </a:t>
            </a:r>
            <a:r>
              <a:rPr lang="en-US" sz="1200" dirty="0"/>
              <a:t>Generation (using true score theory)</a:t>
            </a:r>
          </a:p>
          <a:p>
            <a:pPr lvl="4"/>
            <a:r>
              <a:rPr lang="en-US" sz="1200" dirty="0" smtClean="0"/>
              <a:t>The </a:t>
            </a:r>
            <a:r>
              <a:rPr lang="en-US" sz="1200" dirty="0" err="1"/>
              <a:t>ranomized</a:t>
            </a:r>
            <a:r>
              <a:rPr lang="en-US" sz="1200" dirty="0"/>
              <a:t> experimental design</a:t>
            </a:r>
          </a:p>
          <a:p>
            <a:pPr lvl="4"/>
            <a:r>
              <a:rPr lang="en-US" sz="1200" dirty="0" smtClean="0"/>
              <a:t>The </a:t>
            </a:r>
            <a:r>
              <a:rPr lang="en-US" sz="1200" dirty="0"/>
              <a:t>nonequivalent groups design</a:t>
            </a:r>
          </a:p>
          <a:p>
            <a:pPr lvl="4"/>
            <a:r>
              <a:rPr lang="en-US" sz="1200" dirty="0" smtClean="0"/>
              <a:t>The </a:t>
            </a:r>
            <a:r>
              <a:rPr lang="en-US" sz="1200" dirty="0"/>
              <a:t>regression-discontinuity design</a:t>
            </a:r>
          </a:p>
          <a:p>
            <a:pPr lvl="4"/>
            <a:r>
              <a:rPr lang="en-US" sz="1200" dirty="0" smtClean="0"/>
              <a:t>Regression </a:t>
            </a:r>
            <a:r>
              <a:rPr lang="en-US" sz="1200" dirty="0"/>
              <a:t>artifacts (regression to the mean)</a:t>
            </a:r>
            <a:endParaRPr lang="en-US" sz="1050" dirty="0"/>
          </a:p>
          <a:p>
            <a:pPr lvl="1"/>
            <a:endParaRPr lang="en-US" dirty="0"/>
          </a:p>
        </p:txBody>
      </p:sp>
    </p:spTree>
    <p:extLst>
      <p:ext uri="{BB962C8B-B14F-4D97-AF65-F5344CB8AC3E}">
        <p14:creationId xmlns:p14="http://schemas.microsoft.com/office/powerpoint/2010/main" val="265204062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and “Emotional Contagion”</a:t>
            </a:r>
          </a:p>
        </p:txBody>
      </p:sp>
      <p:sp>
        <p:nvSpPr>
          <p:cNvPr id="3" name="Content Placeholder 2"/>
          <p:cNvSpPr>
            <a:spLocks noGrp="1"/>
          </p:cNvSpPr>
          <p:nvPr>
            <p:ph idx="1"/>
          </p:nvPr>
        </p:nvSpPr>
        <p:spPr/>
        <p:txBody>
          <a:bodyPr/>
          <a:lstStyle/>
          <a:p>
            <a:r>
              <a:rPr lang="en-US" dirty="0" smtClean="0"/>
              <a:t>The Essentials:</a:t>
            </a:r>
          </a:p>
          <a:p>
            <a:pPr lvl="1"/>
            <a:r>
              <a:rPr lang="en-US" dirty="0"/>
              <a:t>O</a:t>
            </a:r>
            <a:r>
              <a:rPr lang="en-US" dirty="0" smtClean="0"/>
              <a:t>ver </a:t>
            </a:r>
            <a:r>
              <a:rPr lang="en-US" dirty="0"/>
              <a:t>a one-week period in 2012, researchers manipulated the news feeds for a random sample of close to 700,000 Facebook users</a:t>
            </a:r>
            <a:r>
              <a:rPr lang="en-US" dirty="0" smtClean="0"/>
              <a:t>.</a:t>
            </a:r>
          </a:p>
          <a:p>
            <a:pPr lvl="1"/>
            <a:r>
              <a:rPr lang="en-US" dirty="0"/>
              <a:t>News Feed is the constantly updating list of </a:t>
            </a:r>
            <a:r>
              <a:rPr lang="en-US" dirty="0" smtClean="0"/>
              <a:t>content from your friends that is shown on the middle of your Facebook page. </a:t>
            </a:r>
          </a:p>
          <a:p>
            <a:pPr lvl="1"/>
            <a:r>
              <a:rPr lang="en-US" dirty="0" smtClean="0"/>
              <a:t>Because there are typically more stories than can be displayed, Facebook uses an algorithm that tries to show the stories a user would find most engaging or relevant. </a:t>
            </a:r>
          </a:p>
          <a:p>
            <a:pPr lvl="1"/>
            <a:r>
              <a:rPr lang="en-US" dirty="0" smtClean="0"/>
              <a:t>One group had reduced negative content; one reduced positive</a:t>
            </a:r>
          </a:p>
          <a:p>
            <a:pPr lvl="1"/>
            <a:r>
              <a:rPr lang="en-US" dirty="0"/>
              <a:t>Used the Linguistic Inquiry and Word Count software (LIWC2007) </a:t>
            </a:r>
            <a:r>
              <a:rPr lang="en-US" dirty="0" smtClean="0"/>
              <a:t>to determine emotionality of content</a:t>
            </a:r>
            <a:endParaRPr lang="en-US"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444245"/>
            <a:ext cx="1295400" cy="4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361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and “Emotional Contagion”</a:t>
            </a:r>
          </a:p>
        </p:txBody>
      </p:sp>
      <p:sp>
        <p:nvSpPr>
          <p:cNvPr id="3" name="Content Placeholder 2"/>
          <p:cNvSpPr>
            <a:spLocks noGrp="1"/>
          </p:cNvSpPr>
          <p:nvPr>
            <p:ph idx="1"/>
          </p:nvPr>
        </p:nvSpPr>
        <p:spPr/>
        <p:txBody>
          <a:bodyPr/>
          <a:lstStyle/>
          <a:p>
            <a:r>
              <a:rPr lang="en-US" dirty="0" smtClean="0"/>
              <a:t>The Essentials (cont.):</a:t>
            </a:r>
          </a:p>
          <a:p>
            <a:pPr lvl="1"/>
            <a:r>
              <a:rPr lang="en-US" dirty="0" smtClean="0"/>
              <a:t>The hypothesis was that subsequent user posts to Facebook would be affected by what they saw in the News Feed</a:t>
            </a:r>
          </a:p>
          <a:p>
            <a:pPr lvl="2"/>
            <a:r>
              <a:rPr lang="en-US" dirty="0"/>
              <a:t>P</a:t>
            </a:r>
            <a:r>
              <a:rPr lang="en-US" dirty="0" smtClean="0"/>
              <a:t>eople in the positivity-reduced group would have less positive posts </a:t>
            </a:r>
          </a:p>
          <a:p>
            <a:pPr lvl="2"/>
            <a:r>
              <a:rPr lang="en-US" dirty="0" smtClean="0"/>
              <a:t>People in the negativity-reduced group would have less negative posts</a:t>
            </a:r>
          </a:p>
          <a:p>
            <a:pPr lvl="1"/>
            <a:r>
              <a:rPr lang="en-US" dirty="0" smtClean="0"/>
              <a:t>The results supported the hypothesis that people’s emotions may be affected by what their friends say (social contagion) </a:t>
            </a:r>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444245"/>
            <a:ext cx="1295400" cy="4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0039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and “Emotional Contagion”</a:t>
            </a:r>
          </a:p>
        </p:txBody>
      </p:sp>
      <p:sp>
        <p:nvSpPr>
          <p:cNvPr id="3" name="Content Placeholder 2"/>
          <p:cNvSpPr>
            <a:spLocks noGrp="1"/>
          </p:cNvSpPr>
          <p:nvPr>
            <p:ph idx="1"/>
          </p:nvPr>
        </p:nvSpPr>
        <p:spPr/>
        <p:txBody>
          <a:bodyPr/>
          <a:lstStyle/>
          <a:p>
            <a:r>
              <a:rPr lang="en-US" dirty="0" smtClean="0"/>
              <a:t>The Controversy</a:t>
            </a:r>
          </a:p>
          <a:p>
            <a:pPr lvl="1"/>
            <a:r>
              <a:rPr lang="en-US" dirty="0" smtClean="0"/>
              <a:t>Facebook users were not asked whether they wanted to participate in this study</a:t>
            </a:r>
          </a:p>
          <a:p>
            <a:pPr lvl="1"/>
            <a:r>
              <a:rPr lang="en-US" dirty="0" smtClean="0"/>
              <a:t>It was assumed that the Facebook Data Use Policy, to which every user agrees, had informed users that their data might be used for such research purposes:</a:t>
            </a:r>
          </a:p>
          <a:p>
            <a:pPr lvl="2"/>
            <a:r>
              <a:rPr lang="en-US" dirty="0" smtClean="0"/>
              <a:t>Among other things, Facebook </a:t>
            </a:r>
            <a:r>
              <a:rPr lang="en-US" dirty="0"/>
              <a:t>uses information </a:t>
            </a:r>
            <a:r>
              <a:rPr lang="en-US" dirty="0" smtClean="0"/>
              <a:t>“for </a:t>
            </a:r>
            <a:r>
              <a:rPr lang="en-US" dirty="0"/>
              <a:t>internal operations, including troubleshooting, data analysis, testing, research and service improvement.” (</a:t>
            </a:r>
            <a:r>
              <a:rPr lang="en-US" dirty="0">
                <a:hlinkClick r:id="rId2"/>
              </a:rPr>
              <a:t>https://</a:t>
            </a:r>
            <a:r>
              <a:rPr lang="en-US" dirty="0" smtClean="0">
                <a:hlinkClick r:id="rId2"/>
              </a:rPr>
              <a:t>www.facebook.com/full_data_use_policy</a:t>
            </a:r>
            <a:r>
              <a:rPr lang="en-US" dirty="0" smtClean="0"/>
              <a:t>) </a:t>
            </a: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444245"/>
            <a:ext cx="1295400" cy="4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3671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and “Emotional Contagion”</a:t>
            </a:r>
          </a:p>
        </p:txBody>
      </p:sp>
      <p:sp>
        <p:nvSpPr>
          <p:cNvPr id="3" name="Content Placeholder 2"/>
          <p:cNvSpPr>
            <a:spLocks noGrp="1"/>
          </p:cNvSpPr>
          <p:nvPr>
            <p:ph idx="1"/>
          </p:nvPr>
        </p:nvSpPr>
        <p:spPr/>
        <p:txBody>
          <a:bodyPr/>
          <a:lstStyle/>
          <a:p>
            <a:pPr marL="0" indent="0" algn="ctr">
              <a:buNone/>
            </a:pPr>
            <a:r>
              <a:rPr lang="en-US" sz="3600" dirty="0" smtClean="0"/>
              <a:t>Assignment</a:t>
            </a:r>
          </a:p>
          <a:p>
            <a:r>
              <a:rPr lang="en-US" sz="2400" dirty="0" smtClean="0"/>
              <a:t>Pair up</a:t>
            </a:r>
          </a:p>
          <a:p>
            <a:r>
              <a:rPr lang="en-US" sz="2400" dirty="0" smtClean="0"/>
              <a:t>Discuss (</a:t>
            </a:r>
            <a:r>
              <a:rPr lang="en-US" sz="2400" dirty="0"/>
              <a:t>5</a:t>
            </a:r>
            <a:r>
              <a:rPr lang="en-US" sz="2400" dirty="0" smtClean="0"/>
              <a:t> minutes) the following questions with your partner</a:t>
            </a:r>
          </a:p>
          <a:p>
            <a:pPr marL="114300" indent="0" algn="ctr">
              <a:buNone/>
            </a:pPr>
            <a:endParaRPr lang="en-US" dirty="0" smtClean="0"/>
          </a:p>
          <a:p>
            <a:pPr marL="114300" indent="0" algn="ctr">
              <a:buNone/>
            </a:pPr>
            <a:r>
              <a:rPr lang="en-US" b="1" dirty="0" smtClean="0">
                <a:solidFill>
                  <a:schemeClr val="accent2">
                    <a:lumMod val="50000"/>
                  </a:schemeClr>
                </a:solidFill>
              </a:rPr>
              <a:t>What ethical issues are raised by this study? (brainstorm and prioritize)</a:t>
            </a:r>
          </a:p>
          <a:p>
            <a:pPr marL="114300" indent="0" algn="ctr">
              <a:buNone/>
            </a:pPr>
            <a:endParaRPr lang="en-US" dirty="0" smtClean="0"/>
          </a:p>
          <a:p>
            <a:pPr marL="114300" indent="0" algn="ctr">
              <a:buNone/>
            </a:pPr>
            <a:r>
              <a:rPr lang="en-US" b="1" dirty="0" smtClean="0">
                <a:solidFill>
                  <a:schemeClr val="accent2">
                    <a:lumMod val="50000"/>
                  </a:schemeClr>
                </a:solidFill>
              </a:rPr>
              <a:t>Could Facebook have addressed the hypothesis without explicitly manipulating the content of the News Feed? </a:t>
            </a:r>
          </a:p>
          <a:p>
            <a:pPr lvl="2"/>
            <a:endParaRPr lang="en-US" dirty="0" smtClean="0"/>
          </a:p>
          <a:p>
            <a:pPr lvl="2"/>
            <a:endParaRPr lang="en-US"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444245"/>
            <a:ext cx="1295400" cy="4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2992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and “Emotional Contagion”</a:t>
            </a:r>
          </a:p>
        </p:txBody>
      </p:sp>
      <p:sp>
        <p:nvSpPr>
          <p:cNvPr id="3" name="Content Placeholder 2"/>
          <p:cNvSpPr>
            <a:spLocks noGrp="1"/>
          </p:cNvSpPr>
          <p:nvPr>
            <p:ph idx="1"/>
          </p:nvPr>
        </p:nvSpPr>
        <p:spPr/>
        <p:txBody>
          <a:bodyPr/>
          <a:lstStyle/>
          <a:p>
            <a:r>
              <a:rPr lang="en-US" dirty="0" smtClean="0"/>
              <a:t>Discussion and Presentation</a:t>
            </a:r>
          </a:p>
          <a:p>
            <a:pPr lvl="1"/>
            <a:r>
              <a:rPr lang="en-US" dirty="0" smtClean="0"/>
              <a:t>Ethical issues</a:t>
            </a:r>
          </a:p>
          <a:p>
            <a:pPr lvl="2"/>
            <a:r>
              <a:rPr lang="en-US" dirty="0" smtClean="0"/>
              <a:t>Informed consent; three elements</a:t>
            </a:r>
          </a:p>
          <a:p>
            <a:pPr lvl="3"/>
            <a:r>
              <a:rPr lang="en-US" dirty="0" smtClean="0"/>
              <a:t>Information – were participants provided sufficient information?</a:t>
            </a:r>
          </a:p>
          <a:p>
            <a:pPr lvl="3"/>
            <a:r>
              <a:rPr lang="en-US" dirty="0" smtClean="0"/>
              <a:t>Comprehension – did participants fully understand the study and have an opportunity to ask questions?</a:t>
            </a:r>
          </a:p>
          <a:p>
            <a:pPr lvl="3"/>
            <a:r>
              <a:rPr lang="en-US" dirty="0" smtClean="0"/>
              <a:t>Voluntariness – if the above two have been met, are participants free to decline or withdraw?</a:t>
            </a:r>
          </a:p>
          <a:p>
            <a:pPr lvl="2"/>
            <a:r>
              <a:rPr lang="en-US" dirty="0" smtClean="0"/>
              <a:t>Vulnerable populations</a:t>
            </a:r>
          </a:p>
          <a:p>
            <a:pPr lvl="3"/>
            <a:r>
              <a:rPr lang="en-US" dirty="0" smtClean="0"/>
              <a:t>Include: children, prisoners, people with impaired cognitive capacity</a:t>
            </a:r>
          </a:p>
          <a:p>
            <a:pPr lvl="1"/>
            <a:r>
              <a:rPr lang="en-US" dirty="0" smtClean="0"/>
              <a:t>Design Issues</a:t>
            </a:r>
          </a:p>
          <a:p>
            <a:pPr lvl="2"/>
            <a:r>
              <a:rPr lang="en-US" dirty="0" smtClean="0"/>
              <a:t>Randomized experimental design and manipulation versus</a:t>
            </a:r>
          </a:p>
          <a:p>
            <a:pPr lvl="2"/>
            <a:r>
              <a:rPr lang="en-US" dirty="0" smtClean="0"/>
              <a:t>Observational/Correlational designs and “big data” analyses</a:t>
            </a:r>
          </a:p>
          <a:p>
            <a:pPr lvl="1"/>
            <a:endParaRPr lang="en-US"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444245"/>
            <a:ext cx="1295400" cy="41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6377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theme/theme1.xml><?xml version="1.0" encoding="utf-8"?>
<a:theme xmlns:a="http://schemas.openxmlformats.org/drawingml/2006/main" name="Cornel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600" dirty="0">
            <a:latin typeface="Calibri" panose="020F0502020204030204" pitchFamily="34" charset="0"/>
          </a:defRPr>
        </a:defPPr>
      </a:lstStyle>
    </a:spDef>
    <a:lnDef>
      <a:spPr bwMode="auto">
        <a:solidFill>
          <a:schemeClr val="accent1"/>
        </a:solidFill>
        <a:ln w="31750" cap="flat" cmpd="sng" algn="ctr">
          <a:solidFill>
            <a:srgbClr val="990000"/>
          </a:solidFill>
          <a:prstDash val="solid"/>
          <a:round/>
          <a:headEnd type="oval" w="med" len="med"/>
          <a:tailEnd type="oval" w="med" len="med"/>
        </a:ln>
        <a:effectLst/>
      </a:spPr>
      <a:bodyPr/>
      <a:lstStyle/>
    </a:lnDef>
    <a:txDef>
      <a:spPr>
        <a:noFill/>
      </a:spPr>
      <a:bodyPr wrap="none" rtlCol="0">
        <a:spAutoFit/>
      </a:bodyPr>
      <a:lstStyle>
        <a:defPPr>
          <a:defRPr sz="1400" dirty="0" smtClean="0">
            <a:latin typeface="Arial" pitchFamily="34" charset="0"/>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3091</TotalTime>
  <Words>2991</Words>
  <Application>Microsoft Office PowerPoint</Application>
  <PresentationFormat>On-screen Show (4:3)</PresentationFormat>
  <Paragraphs>372</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Cornell</vt:lpstr>
      <vt:lpstr>Activities that Engage Students in Research Methods</vt:lpstr>
      <vt:lpstr>Active Learning</vt:lpstr>
      <vt:lpstr>Activity 1     Engagement Activity or “Teachable Tidbit”</vt:lpstr>
      <vt:lpstr>Facebook and “Emotional Contagion”</vt:lpstr>
      <vt:lpstr>Facebook and “Emotional Contagion”</vt:lpstr>
      <vt:lpstr>Facebook and “Emotional Contagion”</vt:lpstr>
      <vt:lpstr>Facebook and “Emotional Contagion”</vt:lpstr>
      <vt:lpstr>Facebook and “Emotional Contagion”</vt:lpstr>
      <vt:lpstr>Facebook and “Emotional Contagion”</vt:lpstr>
      <vt:lpstr>Resources for Engagement Activities</vt:lpstr>
      <vt:lpstr>Resources for Engagement Activities</vt:lpstr>
      <vt:lpstr>Activity 2      Role Play Simulations</vt:lpstr>
      <vt:lpstr>Activity Setup</vt:lpstr>
      <vt:lpstr>Activity Setup</vt:lpstr>
      <vt:lpstr>Activity Setup</vt:lpstr>
      <vt:lpstr>Activity Setup</vt:lpstr>
      <vt:lpstr>PowerPoint Presentation</vt:lpstr>
      <vt:lpstr>Volunteers exit - Confidential Scripts</vt:lpstr>
      <vt:lpstr>Volunteers exit - Confidential Scripts</vt:lpstr>
      <vt:lpstr>Activity Setup</vt:lpstr>
      <vt:lpstr>Scripted Role Playing</vt:lpstr>
      <vt:lpstr>Scripted Role Playing - Advantages</vt:lpstr>
      <vt:lpstr>Activity 3     Dice Rolling Simulations</vt:lpstr>
      <vt:lpstr>Dice Rolling Simulations - Background</vt:lpstr>
      <vt:lpstr>Activity Setup</vt:lpstr>
      <vt:lpstr>Example Data Recording Table</vt:lpstr>
      <vt:lpstr>Example Frequency Distributions</vt:lpstr>
      <vt:lpstr>Example Bivariate Plot</vt:lpstr>
      <vt:lpstr>Fit a Line through the Data </vt:lpstr>
      <vt:lpstr>Example Bivariate Plot with Fitted Lines</vt:lpstr>
      <vt:lpstr>Reflection on Dice Rolling Activity</vt:lpstr>
      <vt:lpstr>Reflection on Dice Rolling Activity (cont)</vt:lpstr>
      <vt:lpstr>Dice Rolling Simulations</vt:lpstr>
      <vt:lpstr>Simulations</vt:lpstr>
      <vt:lpstr>Activity 4     Validity Thinking Scenarios</vt:lpstr>
      <vt:lpstr>Activity Setup</vt:lpstr>
      <vt:lpstr>Activity Setup (cont)</vt:lpstr>
      <vt:lpstr>Imagine a Study…</vt:lpstr>
      <vt:lpstr>Imagine the Results…</vt:lpstr>
      <vt:lpstr>Imagine the Results…2</vt:lpstr>
      <vt:lpstr>Imagine the Results…3</vt:lpstr>
      <vt:lpstr>Validity Thinking</vt:lpstr>
      <vt:lpstr>Validity Thinking (cont)</vt:lpstr>
      <vt:lpstr>Validity Thinking (cont)</vt:lpstr>
      <vt:lpstr>Validity Thinking (cont)</vt:lpstr>
      <vt:lpstr>Using Active Learning in Teaching Research Methods</vt:lpstr>
      <vt:lpstr>Conclusions</vt:lpstr>
      <vt:lpstr>Web-Based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that Engage Students in Research Methods</dc:title>
  <dc:creator>William Trochim</dc:creator>
  <cp:lastModifiedBy>Windows User</cp:lastModifiedBy>
  <cp:revision>97</cp:revision>
  <dcterms:created xsi:type="dcterms:W3CDTF">2014-11-29T20:24:25Z</dcterms:created>
  <dcterms:modified xsi:type="dcterms:W3CDTF">2015-01-03T05:01:03Z</dcterms:modified>
</cp:coreProperties>
</file>